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287" r:id="rId2"/>
    <p:sldId id="289" r:id="rId3"/>
    <p:sldId id="291" r:id="rId4"/>
    <p:sldId id="292" r:id="rId5"/>
    <p:sldId id="290" r:id="rId6"/>
    <p:sldId id="296" r:id="rId7"/>
    <p:sldId id="297" r:id="rId8"/>
    <p:sldId id="298" r:id="rId9"/>
    <p:sldId id="299" r:id="rId10"/>
    <p:sldId id="288" r:id="rId11"/>
    <p:sldId id="300" r:id="rId12"/>
    <p:sldId id="301" r:id="rId13"/>
    <p:sldId id="302" r:id="rId14"/>
    <p:sldId id="303" r:id="rId15"/>
    <p:sldId id="305" r:id="rId16"/>
    <p:sldId id="307" r:id="rId17"/>
    <p:sldId id="308" r:id="rId18"/>
    <p:sldId id="309" r:id="rId19"/>
    <p:sldId id="310" r:id="rId20"/>
    <p:sldId id="311" r:id="rId21"/>
    <p:sldId id="312" r:id="rId22"/>
    <p:sldId id="313" r:id="rId23"/>
    <p:sldId id="315" r:id="rId24"/>
    <p:sldId id="294" r:id="rId25"/>
    <p:sldId id="295"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7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4" y="1"/>
            <a:ext cx="3038145" cy="464205"/>
          </a:xfrm>
          <a:prstGeom prst="rect">
            <a:avLst/>
          </a:prstGeom>
        </p:spPr>
        <p:txBody>
          <a:bodyPr vert="horz" lIns="88139" tIns="44070" rIns="88139" bIns="44070" rtlCol="0"/>
          <a:lstStyle>
            <a:lvl1pPr algn="r">
              <a:defRPr sz="1200"/>
            </a:lvl1pPr>
          </a:lstStyle>
          <a:p>
            <a:fld id="{2FC36717-0CA3-4B83-A05E-26FB7AE88272}" type="datetimeFigureOut">
              <a:rPr lang="en-US" smtClean="0"/>
              <a:pPr/>
              <a:t>9/14/2011</a:t>
            </a:fld>
            <a:endParaRPr lang="en-US"/>
          </a:p>
        </p:txBody>
      </p:sp>
      <p:sp>
        <p:nvSpPr>
          <p:cNvPr id="4" name="Footer Placeholder 3"/>
          <p:cNvSpPr>
            <a:spLocks noGrp="1"/>
          </p:cNvSpPr>
          <p:nvPr>
            <p:ph type="ftr" sz="quarter" idx="2"/>
          </p:nvPr>
        </p:nvSpPr>
        <p:spPr>
          <a:xfrm>
            <a:off x="0" y="8830659"/>
            <a:ext cx="3038145" cy="464205"/>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59"/>
            <a:ext cx="3038145" cy="464205"/>
          </a:xfrm>
          <a:prstGeom prst="rect">
            <a:avLst/>
          </a:prstGeom>
        </p:spPr>
        <p:txBody>
          <a:bodyPr vert="horz" lIns="88139" tIns="44070" rIns="88139" bIns="44070" rtlCol="0" anchor="b"/>
          <a:lstStyle>
            <a:lvl1pPr algn="r">
              <a:defRPr sz="1200"/>
            </a:lvl1pPr>
          </a:lstStyle>
          <a:p>
            <a:fld id="{AB14DBDD-98E8-412E-8813-E34C10F2D94C}"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BC1CE261-1A0A-47DD-9520-12AA23D7C01E}" type="datetimeFigureOut">
              <a:rPr lang="en-US" smtClean="0"/>
              <a:pPr/>
              <a:t>9/14/2011</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0EC048A0-2EC4-4673-8758-B3FF8E10302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Talk about 319 project</a:t>
            </a:r>
            <a:r>
              <a:rPr lang="en-US" baseline="0" dirty="0" smtClean="0"/>
              <a:t>; include inset locator map</a:t>
            </a:r>
            <a:endParaRPr lang="en-US" dirty="0"/>
          </a:p>
        </p:txBody>
      </p:sp>
      <p:sp>
        <p:nvSpPr>
          <p:cNvPr id="4" name="Slide Number Placeholder 3"/>
          <p:cNvSpPr>
            <a:spLocks noGrp="1"/>
          </p:cNvSpPr>
          <p:nvPr>
            <p:ph type="sldNum" sz="quarter" idx="10"/>
          </p:nvPr>
        </p:nvSpPr>
        <p:spPr/>
        <p:txBody>
          <a:bodyPr/>
          <a:lstStyle/>
          <a:p>
            <a:fld id="{0EC048A0-2EC4-4673-8758-B3FF8E10302B}" type="slidenum">
              <a:rPr lang="en-US" smtClean="0"/>
              <a:pPr/>
              <a:t>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261">
              <a:defRPr/>
            </a:pPr>
            <a:r>
              <a:rPr lang="en-US" dirty="0" smtClean="0"/>
              <a:t>Today we’ll just focus on restoration, but</a:t>
            </a:r>
            <a:r>
              <a:rPr lang="en-US" baseline="0" dirty="0" smtClean="0"/>
              <a:t> the same process, with slightly different criteria, can be used to prioritize sites for protection. Prioritize potential restoration or protection sites using criteria such as size, ownership and proximity to impaired </a:t>
            </a:r>
            <a:r>
              <a:rPr lang="en-US" baseline="0" dirty="0" err="1" smtClean="0"/>
              <a:t>waterbodies</a:t>
            </a:r>
            <a:r>
              <a:rPr lang="en-US" baseline="0" dirty="0" smtClean="0"/>
              <a:t>. </a:t>
            </a:r>
            <a:r>
              <a:rPr lang="en-US" dirty="0" smtClean="0"/>
              <a:t>Use prioritization results to direct implementation efforts (outreach campaigns, conservation planning, grant program dollar allocation and assistance with local municipal planning &amp; zoning)</a:t>
            </a:r>
            <a:endParaRPr lang="en-US" baseline="0" dirty="0" smtClean="0"/>
          </a:p>
          <a:p>
            <a:pPr defTabSz="881261">
              <a:defRPr/>
            </a:pPr>
            <a:endParaRPr lang="en-US" dirty="0"/>
          </a:p>
        </p:txBody>
      </p:sp>
      <p:sp>
        <p:nvSpPr>
          <p:cNvPr id="4" name="Slide Number Placeholder 3"/>
          <p:cNvSpPr>
            <a:spLocks noGrp="1"/>
          </p:cNvSpPr>
          <p:nvPr>
            <p:ph type="sldNum" sz="quarter" idx="10"/>
          </p:nvPr>
        </p:nvSpPr>
        <p:spPr/>
        <p:txBody>
          <a:bodyPr/>
          <a:lstStyle/>
          <a:p>
            <a:fld id="{0EC048A0-2EC4-4673-8758-B3FF8E10302B}" type="slidenum">
              <a:rPr lang="en-US" smtClean="0"/>
              <a:pPr/>
              <a:t>12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8CD0B6C1-1CA8-4ADD-B225-9E5305A7D8A0}" type="slidenum">
              <a:rPr lang="en-US" smtClean="0"/>
              <a:pPr/>
              <a:t>25</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A296BF18-0236-4050-895D-1E2656255032}" type="datetimeFigureOut">
              <a:rPr lang="en-US" smtClean="0"/>
              <a:pPr/>
              <a:t>9/14/2011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FD1F96F6-63A0-4159-88A0-9FB144DE557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296BF18-0236-4050-895D-1E2656255032}" type="datetimeFigureOut">
              <a:rPr lang="en-US" smtClean="0"/>
              <a:pPr/>
              <a:t>9/14/2011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1F96F6-63A0-4159-88A0-9FB144DE557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296BF18-0236-4050-895D-1E2656255032}" type="datetimeFigureOut">
              <a:rPr lang="en-US" smtClean="0"/>
              <a:pPr/>
              <a:t>9/14/2011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1F96F6-63A0-4159-88A0-9FB144DE557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296BF18-0236-4050-895D-1E2656255032}" type="datetimeFigureOut">
              <a:rPr lang="en-US" smtClean="0"/>
              <a:pPr/>
              <a:t>9/14/2011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1F96F6-63A0-4159-88A0-9FB144DE557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296BF18-0236-4050-895D-1E2656255032}" type="datetimeFigureOut">
              <a:rPr lang="en-US" smtClean="0"/>
              <a:pPr/>
              <a:t>9/14/2011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1F96F6-63A0-4159-88A0-9FB144DE557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296BF18-0236-4050-895D-1E2656255032}" type="datetimeFigureOut">
              <a:rPr lang="en-US" smtClean="0"/>
              <a:pPr/>
              <a:t>9/14/2011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1F96F6-63A0-4159-88A0-9FB144DE557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296BF18-0236-4050-895D-1E2656255032}" type="datetimeFigureOut">
              <a:rPr lang="en-US" smtClean="0"/>
              <a:pPr/>
              <a:t>9/14/2011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1F96F6-63A0-4159-88A0-9FB144DE557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296BF18-0236-4050-895D-1E2656255032}" type="datetimeFigureOut">
              <a:rPr lang="en-US" smtClean="0"/>
              <a:pPr/>
              <a:t>9/14/2011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1F96F6-63A0-4159-88A0-9FB144DE557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96BF18-0236-4050-895D-1E2656255032}" type="datetimeFigureOut">
              <a:rPr lang="en-US" smtClean="0"/>
              <a:pPr/>
              <a:t>9/14/2011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1F96F6-63A0-4159-88A0-9FB144DE557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296BF18-0236-4050-895D-1E2656255032}" type="datetimeFigureOut">
              <a:rPr lang="en-US" smtClean="0"/>
              <a:pPr/>
              <a:t>9/14/2011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1F96F6-63A0-4159-88A0-9FB144DE557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296BF18-0236-4050-895D-1E2656255032}" type="datetimeFigureOut">
              <a:rPr lang="en-US" smtClean="0"/>
              <a:pPr/>
              <a:t>9/14/2011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FD1F96F6-63A0-4159-88A0-9FB144DE5570}"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296BF18-0236-4050-895D-1E2656255032}" type="datetimeFigureOut">
              <a:rPr lang="en-US" smtClean="0"/>
              <a:pPr/>
              <a:t>9/14/2011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D1F96F6-63A0-4159-88A0-9FB144DE5570}"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gif"/><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wmf"/><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371600"/>
            <a:ext cx="8385048" cy="1828800"/>
          </a:xfrm>
        </p:spPr>
        <p:txBody>
          <a:bodyPr>
            <a:normAutofit fontScale="90000"/>
          </a:bodyPr>
          <a:lstStyle/>
          <a:p>
            <a:r>
              <a:rPr lang="en-US" dirty="0" smtClean="0"/>
              <a:t>Water:  An Important Resource  </a:t>
            </a:r>
            <a:br>
              <a:rPr lang="en-US" dirty="0" smtClean="0"/>
            </a:br>
            <a:r>
              <a:rPr lang="en-US" sz="4900" dirty="0" smtClean="0"/>
              <a:t>With a </a:t>
            </a:r>
            <a:r>
              <a:rPr lang="en-US" sz="4900" i="1" dirty="0" smtClean="0"/>
              <a:t>Focus on Wetlands</a:t>
            </a:r>
            <a:endParaRPr lang="en-US" sz="4900" i="1" dirty="0"/>
          </a:p>
        </p:txBody>
      </p:sp>
      <p:sp>
        <p:nvSpPr>
          <p:cNvPr id="3" name="Subtitle 2"/>
          <p:cNvSpPr>
            <a:spLocks noGrp="1"/>
          </p:cNvSpPr>
          <p:nvPr>
            <p:ph type="subTitle" idx="1"/>
          </p:nvPr>
        </p:nvSpPr>
        <p:spPr/>
        <p:txBody>
          <a:bodyPr>
            <a:normAutofit fontScale="92500" lnSpcReduction="20000"/>
          </a:bodyPr>
          <a:lstStyle/>
          <a:p>
            <a:endParaRPr lang="en-US" dirty="0" smtClean="0"/>
          </a:p>
          <a:p>
            <a:r>
              <a:rPr lang="en-US" sz="3500" b="1" dirty="0" smtClean="0">
                <a:latin typeface="Arial" pitchFamily="34" charset="0"/>
                <a:cs typeface="Arial" pitchFamily="34" charset="0"/>
              </a:rPr>
              <a:t>Marcy Colclough</a:t>
            </a:r>
          </a:p>
          <a:p>
            <a:r>
              <a:rPr lang="en-US" sz="2800" dirty="0" smtClean="0">
                <a:latin typeface="Arial" pitchFamily="34" charset="0"/>
                <a:cs typeface="Arial" pitchFamily="34" charset="0"/>
              </a:rPr>
              <a:t>Southwest Michigan</a:t>
            </a:r>
          </a:p>
          <a:p>
            <a:r>
              <a:rPr lang="en-US" sz="2800" dirty="0" smtClean="0">
                <a:latin typeface="Arial" pitchFamily="34" charset="0"/>
                <a:cs typeface="Arial" pitchFamily="34" charset="0"/>
              </a:rPr>
              <a:t> Planning Commission</a:t>
            </a:r>
            <a:endParaRPr lang="en-US" sz="2800" dirty="0">
              <a:latin typeface="Arial" pitchFamily="34" charset="0"/>
              <a:cs typeface="Arial" pitchFamily="34" charset="0"/>
            </a:endParaRPr>
          </a:p>
        </p:txBody>
      </p:sp>
      <p:pic>
        <p:nvPicPr>
          <p:cNvPr id="4" name="Picture 4" descr="http://www.mtpa-mi.org/media/members/swmpc_100.gif"/>
          <p:cNvPicPr>
            <a:picLocks noChangeAspect="1" noChangeArrowheads="1"/>
          </p:cNvPicPr>
          <p:nvPr/>
        </p:nvPicPr>
        <p:blipFill>
          <a:blip r:embed="rId2" cstate="print"/>
          <a:srcRect/>
          <a:stretch>
            <a:fillRect/>
          </a:stretch>
        </p:blipFill>
        <p:spPr bwMode="auto">
          <a:xfrm>
            <a:off x="2133600" y="3352800"/>
            <a:ext cx="1631279" cy="2049169"/>
          </a:xfrm>
          <a:prstGeom prst="rect">
            <a:avLst/>
          </a:prstGeom>
          <a:noFill/>
        </p:spPr>
      </p:pic>
      <p:pic>
        <p:nvPicPr>
          <p:cNvPr id="5" name="Picture 7" descr="S:\Watersheds\Phase II\logos\2Keep It Blue copy.jpg"/>
          <p:cNvPicPr>
            <a:picLocks noChangeAspect="1" noChangeArrowheads="1"/>
          </p:cNvPicPr>
          <p:nvPr/>
        </p:nvPicPr>
        <p:blipFill>
          <a:blip r:embed="rId3" cstate="print"/>
          <a:srcRect/>
          <a:stretch>
            <a:fillRect/>
          </a:stretch>
        </p:blipFill>
        <p:spPr bwMode="auto">
          <a:xfrm>
            <a:off x="228600" y="5925265"/>
            <a:ext cx="2209800" cy="780335"/>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arett"/>
          <p:cNvPicPr>
            <a:picLocks noChangeAspect="1" noChangeArrowheads="1"/>
          </p:cNvPicPr>
          <p:nvPr/>
        </p:nvPicPr>
        <p:blipFill>
          <a:blip r:embed="rId2" cstate="print"/>
          <a:srcRect/>
          <a:stretch>
            <a:fillRect/>
          </a:stretch>
        </p:blipFill>
        <p:spPr bwMode="auto">
          <a:xfrm>
            <a:off x="457200" y="0"/>
            <a:ext cx="8305800" cy="6837363"/>
          </a:xfrm>
          <a:prstGeom prst="rect">
            <a:avLst/>
          </a:prstGeom>
          <a:noFill/>
        </p:spPr>
      </p:pic>
      <p:pic>
        <p:nvPicPr>
          <p:cNvPr id="84995" name="Picture 3" descr="Sarett w Buffer"/>
          <p:cNvPicPr>
            <a:picLocks noChangeAspect="1" noChangeArrowheads="1"/>
          </p:cNvPicPr>
          <p:nvPr/>
        </p:nvPicPr>
        <p:blipFill>
          <a:blip r:embed="rId3" cstate="print"/>
          <a:srcRect/>
          <a:stretch>
            <a:fillRect/>
          </a:stretch>
        </p:blipFill>
        <p:spPr bwMode="auto">
          <a:xfrm>
            <a:off x="457200" y="0"/>
            <a:ext cx="8305800" cy="68357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Wetland Protection and Restoration</a:t>
            </a:r>
            <a:endParaRPr lang="en-US" b="1" dirty="0"/>
          </a:p>
        </p:txBody>
      </p:sp>
      <p:sp>
        <p:nvSpPr>
          <p:cNvPr id="3" name="Content Placeholder 2"/>
          <p:cNvSpPr>
            <a:spLocks noGrp="1"/>
          </p:cNvSpPr>
          <p:nvPr>
            <p:ph idx="1"/>
          </p:nvPr>
        </p:nvSpPr>
        <p:spPr>
          <a:xfrm>
            <a:off x="457200" y="2057400"/>
            <a:ext cx="8229600" cy="4572000"/>
          </a:xfrm>
        </p:spPr>
        <p:txBody>
          <a:bodyPr>
            <a:normAutofit fontScale="85000" lnSpcReduction="20000"/>
          </a:bodyPr>
          <a:lstStyle/>
          <a:p>
            <a:r>
              <a:rPr lang="en-US" dirty="0" smtClean="0"/>
              <a:t>Wetlands are Extremely </a:t>
            </a:r>
            <a:br>
              <a:rPr lang="en-US" dirty="0" smtClean="0"/>
            </a:br>
            <a:r>
              <a:rPr lang="en-US" dirty="0" smtClean="0"/>
              <a:t>Important for Water Quality </a:t>
            </a:r>
            <a:br>
              <a:rPr lang="en-US" dirty="0" smtClean="0"/>
            </a:br>
            <a:endParaRPr lang="en-US" dirty="0" smtClean="0"/>
          </a:p>
          <a:p>
            <a:r>
              <a:rPr lang="en-US" dirty="0" smtClean="0"/>
              <a:t>Were do we start – We can’t </a:t>
            </a:r>
            <a:br>
              <a:rPr lang="en-US" dirty="0" smtClean="0"/>
            </a:br>
            <a:r>
              <a:rPr lang="en-US" dirty="0" smtClean="0"/>
              <a:t>protect and restore all of them!</a:t>
            </a:r>
          </a:p>
          <a:p>
            <a:pPr lvl="1"/>
            <a:r>
              <a:rPr lang="en-US" dirty="0" smtClean="0"/>
              <a:t>limited resources</a:t>
            </a:r>
          </a:p>
          <a:p>
            <a:pPr lvl="1"/>
            <a:r>
              <a:rPr lang="en-US" dirty="0" smtClean="0"/>
              <a:t>not practical – we need food!</a:t>
            </a:r>
            <a:br>
              <a:rPr lang="en-US" dirty="0" smtClean="0"/>
            </a:br>
            <a:endParaRPr lang="en-US" dirty="0" smtClean="0"/>
          </a:p>
          <a:p>
            <a:r>
              <a:rPr lang="en-US" sz="2800" b="1" dirty="0" smtClean="0">
                <a:latin typeface="Arial" pitchFamily="34" charset="0"/>
                <a:cs typeface="Arial" pitchFamily="34" charset="0"/>
              </a:rPr>
              <a:t>With 3,343 potential restoration</a:t>
            </a:r>
            <a:br>
              <a:rPr lang="en-US" sz="2800" b="1" dirty="0" smtClean="0">
                <a:latin typeface="Arial" pitchFamily="34" charset="0"/>
                <a:cs typeface="Arial" pitchFamily="34" charset="0"/>
              </a:rPr>
            </a:br>
            <a:r>
              <a:rPr lang="en-US" sz="2800" b="1" dirty="0" smtClean="0">
                <a:latin typeface="Arial" pitchFamily="34" charset="0"/>
                <a:cs typeface="Arial" pitchFamily="34" charset="0"/>
              </a:rPr>
              <a:t>sites, we need to be strategic</a:t>
            </a:r>
          </a:p>
          <a:p>
            <a:pPr>
              <a:buClr>
                <a:srgbClr val="00B0F0"/>
              </a:buClr>
              <a:buFont typeface="Arial" pitchFamily="34" charset="0"/>
              <a:buChar char="•"/>
            </a:pPr>
            <a:r>
              <a:rPr lang="en-US" sz="2800" dirty="0" smtClean="0">
                <a:latin typeface="Arial" pitchFamily="34" charset="0"/>
                <a:cs typeface="Arial" pitchFamily="34" charset="0"/>
              </a:rPr>
              <a:t>Limited Resources</a:t>
            </a:r>
          </a:p>
          <a:p>
            <a:pPr>
              <a:buClr>
                <a:srgbClr val="00B0F0"/>
              </a:buClr>
              <a:buFont typeface="Arial" pitchFamily="34" charset="0"/>
              <a:buChar char="•"/>
            </a:pPr>
            <a:r>
              <a:rPr lang="en-US" sz="2800" dirty="0" smtClean="0">
                <a:latin typeface="Arial" pitchFamily="34" charset="0"/>
                <a:cs typeface="Arial" pitchFamily="34" charset="0"/>
              </a:rPr>
              <a:t>Appeal to Different Interests</a:t>
            </a:r>
          </a:p>
          <a:p>
            <a:pPr>
              <a:buClr>
                <a:srgbClr val="00B0F0"/>
              </a:buClr>
              <a:buFont typeface="Arial" pitchFamily="34" charset="0"/>
              <a:buChar char="•"/>
            </a:pPr>
            <a:r>
              <a:rPr lang="en-US" sz="2800" dirty="0" smtClean="0">
                <a:latin typeface="Arial" pitchFamily="34" charset="0"/>
                <a:cs typeface="Arial" pitchFamily="34" charset="0"/>
              </a:rPr>
              <a:t>Optimize Outcomes/</a:t>
            </a:r>
            <a:br>
              <a:rPr lang="en-US" sz="2800" dirty="0" smtClean="0">
                <a:latin typeface="Arial" pitchFamily="34" charset="0"/>
                <a:cs typeface="Arial" pitchFamily="34" charset="0"/>
              </a:rPr>
            </a:br>
            <a:r>
              <a:rPr lang="en-US" sz="2800" dirty="0" smtClean="0">
                <a:latin typeface="Arial" pitchFamily="34" charset="0"/>
                <a:cs typeface="Arial" pitchFamily="34" charset="0"/>
              </a:rPr>
              <a:t>Spend Resources Wisely</a:t>
            </a:r>
            <a:endParaRPr lang="en-US" dirty="0" smtClean="0">
              <a:latin typeface="Arial" pitchFamily="34" charset="0"/>
              <a:cs typeface="Arial" pitchFamily="34" charset="0"/>
            </a:endParaRPr>
          </a:p>
          <a:p>
            <a:endParaRPr lang="en-US" dirty="0"/>
          </a:p>
        </p:txBody>
      </p:sp>
      <p:pic>
        <p:nvPicPr>
          <p:cNvPr id="4" name="Picture 3" descr="BRW_WetlandLoss.jpg"/>
          <p:cNvPicPr>
            <a:picLocks noChangeAspect="1"/>
          </p:cNvPicPr>
          <p:nvPr/>
        </p:nvPicPr>
        <p:blipFill>
          <a:blip r:embed="rId2" cstate="print"/>
          <a:srcRect l="9332" t="13333" r="6427" b="14444"/>
          <a:stretch>
            <a:fillRect/>
          </a:stretch>
        </p:blipFill>
        <p:spPr>
          <a:xfrm>
            <a:off x="5429250" y="1295400"/>
            <a:ext cx="3714750" cy="3962400"/>
          </a:xfrm>
          <a:prstGeom prst="rect">
            <a:avLst/>
          </a:prstGeom>
        </p:spPr>
      </p:pic>
      <p:pic>
        <p:nvPicPr>
          <p:cNvPr id="6" name="Picture 2"/>
          <p:cNvPicPr>
            <a:picLocks noChangeAspect="1" noChangeArrowheads="1"/>
          </p:cNvPicPr>
          <p:nvPr/>
        </p:nvPicPr>
        <p:blipFill>
          <a:blip r:embed="rId3" cstate="print"/>
          <a:srcRect t="29313"/>
          <a:stretch>
            <a:fillRect/>
          </a:stretch>
        </p:blipFill>
        <p:spPr bwMode="auto">
          <a:xfrm>
            <a:off x="5334000" y="5486400"/>
            <a:ext cx="2600325" cy="882002"/>
          </a:xfrm>
          <a:prstGeom prst="rect">
            <a:avLst/>
          </a:prstGeom>
          <a:noFill/>
          <a:ln w="9525">
            <a:noFill/>
            <a:miter lim="800000"/>
            <a:headEnd/>
            <a:tailEnd/>
          </a:ln>
        </p:spPr>
      </p:pic>
      <p:sp>
        <p:nvSpPr>
          <p:cNvPr id="7" name="TextBox 6"/>
          <p:cNvSpPr txBox="1"/>
          <p:nvPr/>
        </p:nvSpPr>
        <p:spPr>
          <a:xfrm>
            <a:off x="5867400" y="5562600"/>
            <a:ext cx="3352800" cy="369332"/>
          </a:xfrm>
          <a:prstGeom prst="rect">
            <a:avLst/>
          </a:prstGeom>
          <a:solidFill>
            <a:schemeClr val="bg1"/>
          </a:solidFill>
        </p:spPr>
        <p:txBody>
          <a:bodyPr wrap="square" rtlCol="0">
            <a:spAutoFit/>
          </a:bodyPr>
          <a:lstStyle/>
          <a:p>
            <a:r>
              <a:rPr lang="en-US" dirty="0" smtClean="0">
                <a:latin typeface="Arial" pitchFamily="34" charset="0"/>
                <a:cs typeface="Arial" pitchFamily="34" charset="0"/>
              </a:rPr>
              <a:t> Existing - 29,434 acres (45%)</a:t>
            </a:r>
            <a:endParaRPr lang="en-US" dirty="0">
              <a:latin typeface="Arial" pitchFamily="34" charset="0"/>
              <a:cs typeface="Arial" pitchFamily="34" charset="0"/>
            </a:endParaRPr>
          </a:p>
        </p:txBody>
      </p:sp>
      <p:sp>
        <p:nvSpPr>
          <p:cNvPr id="8" name="TextBox 7"/>
          <p:cNvSpPr txBox="1"/>
          <p:nvPr/>
        </p:nvSpPr>
        <p:spPr>
          <a:xfrm>
            <a:off x="5943600" y="5955268"/>
            <a:ext cx="3048000" cy="369332"/>
          </a:xfrm>
          <a:prstGeom prst="rect">
            <a:avLst/>
          </a:prstGeom>
          <a:solidFill>
            <a:schemeClr val="bg1"/>
          </a:solidFill>
        </p:spPr>
        <p:txBody>
          <a:bodyPr wrap="square" rtlCol="0">
            <a:spAutoFit/>
          </a:bodyPr>
          <a:lstStyle/>
          <a:p>
            <a:r>
              <a:rPr lang="en-US" dirty="0" smtClean="0">
                <a:latin typeface="Arial" pitchFamily="34" charset="0"/>
                <a:cs typeface="Arial" pitchFamily="34" charset="0"/>
              </a:rPr>
              <a:t>Lost  - 35,781 acres (55%)</a:t>
            </a:r>
            <a:endParaRPr lang="en-US" dirty="0">
              <a:latin typeface="Arial" pitchFamily="34" charset="0"/>
              <a:cs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Prioritizing Wetlands for Water Quality</a:t>
            </a:r>
            <a:br>
              <a:rPr lang="en-US" sz="3200" b="1" dirty="0" smtClean="0"/>
            </a:br>
            <a:r>
              <a:rPr lang="en-US" sz="3200" b="1" dirty="0" smtClean="0"/>
              <a:t>A</a:t>
            </a:r>
            <a:r>
              <a:rPr lang="en-US" sz="3200" b="1" i="1" dirty="0" smtClean="0"/>
              <a:t> strategy for watershed improvement</a:t>
            </a:r>
            <a:endParaRPr lang="en-US" sz="3200" b="1" dirty="0"/>
          </a:p>
        </p:txBody>
      </p:sp>
      <p:sp>
        <p:nvSpPr>
          <p:cNvPr id="3" name="Content Placeholder 2"/>
          <p:cNvSpPr>
            <a:spLocks noGrp="1"/>
          </p:cNvSpPr>
          <p:nvPr>
            <p:ph idx="1"/>
          </p:nvPr>
        </p:nvSpPr>
        <p:spPr>
          <a:xfrm>
            <a:off x="457200" y="2209800"/>
            <a:ext cx="4648200" cy="4389120"/>
          </a:xfrm>
        </p:spPr>
        <p:txBody>
          <a:bodyPr>
            <a:normAutofit/>
          </a:bodyPr>
          <a:lstStyle/>
          <a:p>
            <a:r>
              <a:rPr lang="en-US" dirty="0" smtClean="0">
                <a:latin typeface="Arial" pitchFamily="34" charset="0"/>
                <a:cs typeface="Arial" pitchFamily="34" charset="0"/>
              </a:rPr>
              <a:t>Assess wetland functions</a:t>
            </a:r>
            <a:br>
              <a:rPr lang="en-US" dirty="0" smtClean="0">
                <a:latin typeface="Arial" pitchFamily="34" charset="0"/>
                <a:cs typeface="Arial" pitchFamily="34" charset="0"/>
              </a:rPr>
            </a:br>
            <a:endParaRPr lang="en-US" dirty="0" smtClean="0">
              <a:latin typeface="Arial" pitchFamily="34" charset="0"/>
              <a:cs typeface="Arial" pitchFamily="34" charset="0"/>
            </a:endParaRPr>
          </a:p>
          <a:p>
            <a:r>
              <a:rPr lang="en-US" dirty="0" smtClean="0">
                <a:latin typeface="Arial" pitchFamily="34" charset="0"/>
                <a:cs typeface="Arial" pitchFamily="34" charset="0"/>
              </a:rPr>
              <a:t>Use results to direct implementation efforts</a:t>
            </a:r>
          </a:p>
          <a:p>
            <a:endParaRPr lang="en-US" dirty="0"/>
          </a:p>
        </p:txBody>
      </p:sp>
      <p:pic>
        <p:nvPicPr>
          <p:cNvPr id="4" name="Picture 3" descr="Paw Paw River Inventory Sites 004.JPG"/>
          <p:cNvPicPr>
            <a:picLocks noChangeAspect="1"/>
          </p:cNvPicPr>
          <p:nvPr/>
        </p:nvPicPr>
        <p:blipFill>
          <a:blip r:embed="rId3" cstate="print"/>
          <a:stretch>
            <a:fillRect/>
          </a:stretch>
        </p:blipFill>
        <p:spPr>
          <a:xfrm>
            <a:off x="4876800" y="1981200"/>
            <a:ext cx="3962400" cy="2971800"/>
          </a:xfrm>
          <a:prstGeom prst="rect">
            <a:avLst/>
          </a:prstGeom>
        </p:spPr>
      </p:pic>
      <p:pic>
        <p:nvPicPr>
          <p:cNvPr id="5" name="Picture 4" descr="VanBurenLogo.png"/>
          <p:cNvPicPr>
            <a:picLocks noChangeAspect="1"/>
          </p:cNvPicPr>
          <p:nvPr/>
        </p:nvPicPr>
        <p:blipFill>
          <a:blip r:embed="rId4" cstate="print"/>
          <a:stretch>
            <a:fillRect/>
          </a:stretch>
        </p:blipFill>
        <p:spPr>
          <a:xfrm>
            <a:off x="134007" y="5105400"/>
            <a:ext cx="1313793" cy="1524000"/>
          </a:xfrm>
          <a:prstGeom prst="rect">
            <a:avLst/>
          </a:prstGeom>
        </p:spPr>
      </p:pic>
      <p:pic>
        <p:nvPicPr>
          <p:cNvPr id="6" name="Picture 4" descr="http://www.mtpa-mi.org/media/members/swmpc_100.gif"/>
          <p:cNvPicPr>
            <a:picLocks noChangeAspect="1" noChangeArrowheads="1"/>
          </p:cNvPicPr>
          <p:nvPr/>
        </p:nvPicPr>
        <p:blipFill>
          <a:blip r:embed="rId5" cstate="print"/>
          <a:srcRect/>
          <a:stretch>
            <a:fillRect/>
          </a:stretch>
        </p:blipFill>
        <p:spPr bwMode="auto">
          <a:xfrm>
            <a:off x="1600200" y="5029200"/>
            <a:ext cx="1250279" cy="1570567"/>
          </a:xfrm>
          <a:prstGeom prst="rect">
            <a:avLst/>
          </a:prstGeom>
          <a:noFill/>
        </p:spPr>
      </p:pic>
      <p:pic>
        <p:nvPicPr>
          <p:cNvPr id="7" name="Picture 8" descr="http://www.deq.state.mi.us/images/deqhead.gif"/>
          <p:cNvPicPr>
            <a:picLocks noChangeAspect="1" noChangeArrowheads="1"/>
          </p:cNvPicPr>
          <p:nvPr/>
        </p:nvPicPr>
        <p:blipFill>
          <a:blip r:embed="rId6" cstate="print"/>
          <a:srcRect/>
          <a:stretch>
            <a:fillRect/>
          </a:stretch>
        </p:blipFill>
        <p:spPr bwMode="auto">
          <a:xfrm>
            <a:off x="4724400" y="5181600"/>
            <a:ext cx="2438401" cy="1253257"/>
          </a:xfrm>
          <a:prstGeom prst="rect">
            <a:avLst/>
          </a:prstGeom>
          <a:noFill/>
        </p:spPr>
      </p:pic>
      <p:pic>
        <p:nvPicPr>
          <p:cNvPr id="8" name="Picture 7" descr="RoundLogo.jpg"/>
          <p:cNvPicPr>
            <a:picLocks noChangeAspect="1"/>
          </p:cNvPicPr>
          <p:nvPr/>
        </p:nvPicPr>
        <p:blipFill>
          <a:blip r:embed="rId7" cstate="print"/>
          <a:stretch>
            <a:fillRect/>
          </a:stretch>
        </p:blipFill>
        <p:spPr>
          <a:xfrm>
            <a:off x="3048000" y="5029200"/>
            <a:ext cx="1543805" cy="1600200"/>
          </a:xfrm>
          <a:prstGeom prst="rect">
            <a:avLst/>
          </a:prstGeom>
        </p:spPr>
      </p:pic>
      <p:pic>
        <p:nvPicPr>
          <p:cNvPr id="33794" name="Picture 2" descr="http://pested.ifas.ufl.edu/newsletters/2011-03/epa_logo2.jpg"/>
          <p:cNvPicPr>
            <a:picLocks noChangeAspect="1" noChangeArrowheads="1"/>
          </p:cNvPicPr>
          <p:nvPr/>
        </p:nvPicPr>
        <p:blipFill>
          <a:blip r:embed="rId8" cstate="print"/>
          <a:srcRect/>
          <a:stretch>
            <a:fillRect/>
          </a:stretch>
        </p:blipFill>
        <p:spPr bwMode="auto">
          <a:xfrm>
            <a:off x="7315200" y="5029200"/>
            <a:ext cx="1469036" cy="16002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8839200" cy="4572000"/>
          </a:xfrm>
        </p:spPr>
        <p:txBody>
          <a:bodyPr>
            <a:normAutofit/>
          </a:bodyPr>
          <a:lstStyle/>
          <a:p>
            <a:pPr>
              <a:lnSpc>
                <a:spcPct val="90000"/>
              </a:lnSpc>
            </a:pPr>
            <a:r>
              <a:rPr lang="en-US" b="1" dirty="0" smtClean="0">
                <a:latin typeface="Arial" pitchFamily="34" charset="0"/>
                <a:cs typeface="Arial" pitchFamily="34" charset="0"/>
              </a:rPr>
              <a:t>Water Quality Functions</a:t>
            </a:r>
          </a:p>
          <a:p>
            <a:pPr lvl="1">
              <a:lnSpc>
                <a:spcPct val="90000"/>
              </a:lnSpc>
            </a:pPr>
            <a:r>
              <a:rPr lang="en-US" b="1" dirty="0" smtClean="0">
                <a:latin typeface="Arial" pitchFamily="34" charset="0"/>
                <a:cs typeface="Arial" pitchFamily="34" charset="0"/>
              </a:rPr>
              <a:t>Flood water storage – </a:t>
            </a:r>
            <a:r>
              <a:rPr lang="en-US" dirty="0" smtClean="0">
                <a:latin typeface="Arial" pitchFamily="34" charset="0"/>
                <a:cs typeface="Arial" pitchFamily="34" charset="0"/>
              </a:rPr>
              <a:t>Reduce Flooding</a:t>
            </a:r>
          </a:p>
          <a:p>
            <a:pPr lvl="1">
              <a:lnSpc>
                <a:spcPct val="90000"/>
              </a:lnSpc>
            </a:pPr>
            <a:r>
              <a:rPr lang="en-US" b="1" dirty="0" err="1" smtClean="0">
                <a:latin typeface="Arial" pitchFamily="34" charset="0"/>
                <a:cs typeface="Arial" pitchFamily="34" charset="0"/>
              </a:rPr>
              <a:t>Streamflow</a:t>
            </a:r>
            <a:r>
              <a:rPr lang="en-US" b="1" dirty="0" smtClean="0">
                <a:latin typeface="Arial" pitchFamily="34" charset="0"/>
                <a:cs typeface="Arial" pitchFamily="34" charset="0"/>
              </a:rPr>
              <a:t> maintenance – </a:t>
            </a:r>
            <a:r>
              <a:rPr lang="en-US" dirty="0" smtClean="0">
                <a:latin typeface="Arial" pitchFamily="34" charset="0"/>
                <a:cs typeface="Arial" pitchFamily="34" charset="0"/>
              </a:rPr>
              <a:t>Stable Flows</a:t>
            </a:r>
          </a:p>
          <a:p>
            <a:pPr lvl="1">
              <a:lnSpc>
                <a:spcPct val="90000"/>
              </a:lnSpc>
            </a:pPr>
            <a:r>
              <a:rPr lang="en-US" b="1" dirty="0" smtClean="0">
                <a:latin typeface="Arial" pitchFamily="34" charset="0"/>
                <a:cs typeface="Arial" pitchFamily="34" charset="0"/>
              </a:rPr>
              <a:t>Nutrient transformation – </a:t>
            </a:r>
            <a:r>
              <a:rPr lang="en-US" dirty="0" smtClean="0">
                <a:latin typeface="Arial" pitchFamily="34" charset="0"/>
                <a:cs typeface="Arial" pitchFamily="34" charset="0"/>
              </a:rPr>
              <a:t>Less Vegetation</a:t>
            </a:r>
          </a:p>
          <a:p>
            <a:pPr lvl="1">
              <a:lnSpc>
                <a:spcPct val="90000"/>
              </a:lnSpc>
            </a:pPr>
            <a:r>
              <a:rPr lang="en-US" b="1" dirty="0" smtClean="0">
                <a:latin typeface="Arial" pitchFamily="34" charset="0"/>
                <a:cs typeface="Arial" pitchFamily="34" charset="0"/>
              </a:rPr>
              <a:t>Sediment retention – </a:t>
            </a:r>
            <a:r>
              <a:rPr lang="en-US" dirty="0" smtClean="0">
                <a:latin typeface="Arial" pitchFamily="34" charset="0"/>
                <a:cs typeface="Arial" pitchFamily="34" charset="0"/>
              </a:rPr>
              <a:t>Cleaner Water</a:t>
            </a:r>
          </a:p>
          <a:p>
            <a:pPr lvl="1">
              <a:lnSpc>
                <a:spcPct val="90000"/>
              </a:lnSpc>
            </a:pPr>
            <a:r>
              <a:rPr lang="en-US" b="1" dirty="0" smtClean="0">
                <a:latin typeface="Arial" pitchFamily="34" charset="0"/>
                <a:cs typeface="Arial" pitchFamily="34" charset="0"/>
              </a:rPr>
              <a:t>Shoreline stabilization – </a:t>
            </a:r>
            <a:r>
              <a:rPr lang="en-US" dirty="0" smtClean="0">
                <a:latin typeface="Arial" pitchFamily="34" charset="0"/>
                <a:cs typeface="Arial" pitchFamily="34" charset="0"/>
              </a:rPr>
              <a:t>Less Erosion</a:t>
            </a:r>
          </a:p>
          <a:p>
            <a:pPr lvl="1">
              <a:lnSpc>
                <a:spcPct val="90000"/>
              </a:lnSpc>
            </a:pPr>
            <a:r>
              <a:rPr lang="en-US" b="1" dirty="0" smtClean="0">
                <a:latin typeface="Arial" pitchFamily="34" charset="0"/>
                <a:cs typeface="Arial" pitchFamily="34" charset="0"/>
              </a:rPr>
              <a:t>Groundwater recharge – </a:t>
            </a:r>
            <a:r>
              <a:rPr lang="en-US" dirty="0" smtClean="0">
                <a:latin typeface="Arial" pitchFamily="34" charset="0"/>
                <a:cs typeface="Arial" pitchFamily="34" charset="0"/>
              </a:rPr>
              <a:t>Drinking Water</a:t>
            </a:r>
          </a:p>
          <a:p>
            <a:pPr>
              <a:lnSpc>
                <a:spcPct val="90000"/>
              </a:lnSpc>
            </a:pPr>
            <a:r>
              <a:rPr lang="en-US" b="1" dirty="0" smtClean="0">
                <a:latin typeface="Arial" pitchFamily="34" charset="0"/>
                <a:cs typeface="Arial" pitchFamily="34" charset="0"/>
              </a:rPr>
              <a:t>Habitat Functions</a:t>
            </a:r>
          </a:p>
          <a:p>
            <a:pPr lvl="1">
              <a:lnSpc>
                <a:spcPct val="90000"/>
              </a:lnSpc>
            </a:pPr>
            <a:r>
              <a:rPr lang="en-US" b="1" dirty="0" smtClean="0">
                <a:latin typeface="Arial" pitchFamily="34" charset="0"/>
                <a:cs typeface="Arial" pitchFamily="34" charset="0"/>
              </a:rPr>
              <a:t>Fish and Wildlife Habitat – </a:t>
            </a:r>
            <a:r>
              <a:rPr lang="en-US" dirty="0" smtClean="0">
                <a:latin typeface="Arial" pitchFamily="34" charset="0"/>
                <a:cs typeface="Arial" pitchFamily="34" charset="0"/>
              </a:rPr>
              <a:t>Fishing, Hunting</a:t>
            </a:r>
            <a:endParaRPr lang="en-US" b="1" dirty="0" smtClean="0">
              <a:latin typeface="Arial" pitchFamily="34" charset="0"/>
              <a:cs typeface="Arial" pitchFamily="34" charset="0"/>
            </a:endParaRPr>
          </a:p>
        </p:txBody>
      </p:sp>
      <p:pic>
        <p:nvPicPr>
          <p:cNvPr id="4" name="Picture 7" descr="PawPawRiver_NWIEnhancement_1"/>
          <p:cNvPicPr>
            <a:picLocks noChangeAspect="1" noChangeArrowheads="1"/>
          </p:cNvPicPr>
          <p:nvPr/>
        </p:nvPicPr>
        <p:blipFill>
          <a:blip r:embed="rId2" cstate="print"/>
          <a:srcRect/>
          <a:stretch>
            <a:fillRect/>
          </a:stretch>
        </p:blipFill>
        <p:spPr bwMode="auto">
          <a:xfrm>
            <a:off x="4800600" y="5257800"/>
            <a:ext cx="2011774" cy="1295400"/>
          </a:xfrm>
          <a:prstGeom prst="rect">
            <a:avLst/>
          </a:prstGeom>
          <a:noFill/>
        </p:spPr>
      </p:pic>
      <p:pic>
        <p:nvPicPr>
          <p:cNvPr id="6146" name="Picture 2"/>
          <p:cNvPicPr>
            <a:picLocks noChangeAspect="1" noChangeArrowheads="1"/>
          </p:cNvPicPr>
          <p:nvPr/>
        </p:nvPicPr>
        <p:blipFill>
          <a:blip r:embed="rId3" cstate="print"/>
          <a:srcRect r="21587"/>
          <a:stretch>
            <a:fillRect/>
          </a:stretch>
        </p:blipFill>
        <p:spPr bwMode="auto">
          <a:xfrm>
            <a:off x="762000" y="5029200"/>
            <a:ext cx="3095818" cy="1676400"/>
          </a:xfrm>
          <a:prstGeom prst="rect">
            <a:avLst/>
          </a:prstGeom>
          <a:noFill/>
          <a:ln w="9525">
            <a:noFill/>
            <a:miter lim="800000"/>
            <a:headEnd/>
            <a:tailEnd/>
          </a:ln>
        </p:spPr>
      </p:pic>
      <p:sp>
        <p:nvSpPr>
          <p:cNvPr id="7" name="Title 1"/>
          <p:cNvSpPr>
            <a:spLocks noGrp="1"/>
          </p:cNvSpPr>
          <p:nvPr>
            <p:ph type="title"/>
          </p:nvPr>
        </p:nvSpPr>
        <p:spPr>
          <a:xfrm>
            <a:off x="381000" y="228600"/>
            <a:ext cx="8229600" cy="972312"/>
          </a:xfrm>
        </p:spPr>
        <p:txBody>
          <a:bodyPr>
            <a:normAutofit/>
          </a:bodyPr>
          <a:lstStyle/>
          <a:p>
            <a:r>
              <a:rPr lang="en-US" b="1" dirty="0" smtClean="0"/>
              <a:t>Assess </a:t>
            </a:r>
            <a:r>
              <a:rPr lang="en-US" b="1" dirty="0" smtClean="0"/>
              <a:t>Wetland Functions</a:t>
            </a:r>
            <a:endParaRPr lang="en-US"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43712"/>
          </a:xfrm>
        </p:spPr>
        <p:txBody>
          <a:bodyPr>
            <a:normAutofit fontScale="90000"/>
          </a:bodyPr>
          <a:lstStyle/>
          <a:p>
            <a:r>
              <a:rPr lang="en-US" b="1" dirty="0" smtClean="0"/>
              <a:t>Wetland Loss</a:t>
            </a:r>
            <a:endParaRPr lang="en-US" b="1" dirty="0"/>
          </a:p>
        </p:txBody>
      </p:sp>
      <p:sp>
        <p:nvSpPr>
          <p:cNvPr id="3" name="Content Placeholder 2"/>
          <p:cNvSpPr>
            <a:spLocks noGrp="1"/>
          </p:cNvSpPr>
          <p:nvPr>
            <p:ph idx="1"/>
          </p:nvPr>
        </p:nvSpPr>
        <p:spPr>
          <a:xfrm>
            <a:off x="457200" y="1295400"/>
            <a:ext cx="8458200" cy="5029200"/>
          </a:xfrm>
        </p:spPr>
        <p:txBody>
          <a:bodyPr/>
          <a:lstStyle/>
          <a:p>
            <a:r>
              <a:rPr lang="en-US" b="1" dirty="0" smtClean="0">
                <a:latin typeface="Arial" pitchFamily="34" charset="0"/>
                <a:cs typeface="Arial" pitchFamily="34" charset="0"/>
              </a:rPr>
              <a:t>What does 43-55% loss really mean?</a:t>
            </a: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b="1" dirty="0" smtClean="0">
                <a:latin typeface="Arial" pitchFamily="34" charset="0"/>
                <a:cs typeface="Arial" pitchFamily="34" charset="0"/>
              </a:rPr>
              <a:t>Need to be Strategic – Restoration and Protection</a:t>
            </a:r>
          </a:p>
          <a:p>
            <a:pPr lvl="1"/>
            <a:r>
              <a:rPr lang="en-US" dirty="0" smtClean="0">
                <a:latin typeface="Arial" pitchFamily="34" charset="0"/>
                <a:cs typeface="Arial" pitchFamily="34" charset="0"/>
              </a:rPr>
              <a:t>Limited Resources</a:t>
            </a:r>
          </a:p>
          <a:p>
            <a:pPr lvl="1"/>
            <a:r>
              <a:rPr lang="en-US" dirty="0" smtClean="0">
                <a:latin typeface="Arial" pitchFamily="34" charset="0"/>
                <a:cs typeface="Arial" pitchFamily="34" charset="0"/>
              </a:rPr>
              <a:t>Appeal to Different Interests/Stakeholders</a:t>
            </a:r>
          </a:p>
          <a:p>
            <a:pPr lvl="1"/>
            <a:r>
              <a:rPr lang="en-US" dirty="0" smtClean="0">
                <a:latin typeface="Arial" pitchFamily="34" charset="0"/>
                <a:cs typeface="Arial" pitchFamily="34" charset="0"/>
              </a:rPr>
              <a:t>Optimize Outcomes/Spend Resources Wisely</a:t>
            </a:r>
          </a:p>
          <a:p>
            <a:endParaRPr lang="en-US" dirty="0">
              <a:latin typeface="Arial" pitchFamily="34" charset="0"/>
              <a:cs typeface="Arial" pitchFamily="34" charset="0"/>
            </a:endParaRPr>
          </a:p>
        </p:txBody>
      </p:sp>
      <p:sp>
        <p:nvSpPr>
          <p:cNvPr id="5" name="TextBox 4"/>
          <p:cNvSpPr txBox="1"/>
          <p:nvPr/>
        </p:nvSpPr>
        <p:spPr>
          <a:xfrm>
            <a:off x="1219200" y="1882914"/>
            <a:ext cx="1828800" cy="707886"/>
          </a:xfrm>
          <a:prstGeom prst="rect">
            <a:avLst/>
          </a:prstGeom>
          <a:noFill/>
        </p:spPr>
        <p:txBody>
          <a:bodyPr wrap="square" rtlCol="0">
            <a:spAutoFit/>
          </a:bodyPr>
          <a:lstStyle/>
          <a:p>
            <a:r>
              <a:rPr lang="en-US" sz="2000" dirty="0" smtClean="0">
                <a:latin typeface="Arial" pitchFamily="34" charset="0"/>
                <a:cs typeface="Arial" pitchFamily="34" charset="0"/>
              </a:rPr>
              <a:t>55% Acreage Lost</a:t>
            </a:r>
            <a:endParaRPr lang="en-US" sz="2000" dirty="0">
              <a:latin typeface="Arial" pitchFamily="34" charset="0"/>
              <a:cs typeface="Arial" pitchFamily="34" charset="0"/>
            </a:endParaRPr>
          </a:p>
        </p:txBody>
      </p:sp>
      <p:sp>
        <p:nvSpPr>
          <p:cNvPr id="6" name="Left-Right Arrow 5"/>
          <p:cNvSpPr/>
          <p:nvPr/>
        </p:nvSpPr>
        <p:spPr>
          <a:xfrm>
            <a:off x="3048000" y="2133600"/>
            <a:ext cx="1676400" cy="17448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953000" y="1882914"/>
            <a:ext cx="2819400" cy="707886"/>
          </a:xfrm>
          <a:prstGeom prst="rect">
            <a:avLst/>
          </a:prstGeom>
          <a:noFill/>
        </p:spPr>
        <p:txBody>
          <a:bodyPr wrap="square" rtlCol="0">
            <a:spAutoFit/>
          </a:bodyPr>
          <a:lstStyle/>
          <a:p>
            <a:r>
              <a:rPr lang="en-US" sz="2000" dirty="0" smtClean="0">
                <a:latin typeface="Arial" pitchFamily="34" charset="0"/>
                <a:cs typeface="Arial" pitchFamily="34" charset="0"/>
              </a:rPr>
              <a:t>61% Flood Storage Capacity Lost</a:t>
            </a:r>
            <a:endParaRPr lang="en-US" sz="2000" dirty="0"/>
          </a:p>
        </p:txBody>
      </p:sp>
      <p:sp>
        <p:nvSpPr>
          <p:cNvPr id="8" name="TextBox 7"/>
          <p:cNvSpPr txBox="1"/>
          <p:nvPr/>
        </p:nvSpPr>
        <p:spPr>
          <a:xfrm>
            <a:off x="762000" y="4724400"/>
            <a:ext cx="7543800" cy="1877437"/>
          </a:xfrm>
          <a:prstGeom prst="rect">
            <a:avLst/>
          </a:prstGeom>
          <a:noFill/>
          <a:ln>
            <a:solidFill>
              <a:srgbClr val="C00000"/>
            </a:solidFill>
          </a:ln>
        </p:spPr>
        <p:txBody>
          <a:bodyPr wrap="square" rtlCol="0">
            <a:spAutoFit/>
          </a:bodyPr>
          <a:lstStyle/>
          <a:p>
            <a:pPr algn="ctr"/>
            <a:r>
              <a:rPr lang="en-US" sz="2400" b="1" dirty="0" smtClean="0">
                <a:latin typeface="Arial" pitchFamily="34" charset="0"/>
                <a:cs typeface="Arial" pitchFamily="34" charset="0"/>
              </a:rPr>
              <a:t>3,343</a:t>
            </a:r>
            <a:r>
              <a:rPr lang="en-US" sz="2400" dirty="0" smtClean="0">
                <a:latin typeface="Arial" pitchFamily="34" charset="0"/>
                <a:cs typeface="Arial" pitchFamily="34" charset="0"/>
              </a:rPr>
              <a:t> potential restoration sites (Black River)</a:t>
            </a:r>
          </a:p>
          <a:p>
            <a:pPr algn="ctr"/>
            <a:endParaRPr lang="en-US" sz="2400" dirty="0" smtClean="0">
              <a:latin typeface="Arial" pitchFamily="34" charset="0"/>
              <a:cs typeface="Arial" pitchFamily="34" charset="0"/>
            </a:endParaRPr>
          </a:p>
          <a:p>
            <a:pPr algn="ctr"/>
            <a:endParaRPr lang="en-US" sz="2400" dirty="0" smtClean="0">
              <a:latin typeface="Arial" pitchFamily="34" charset="0"/>
              <a:cs typeface="Arial" pitchFamily="34" charset="0"/>
            </a:endParaRPr>
          </a:p>
          <a:p>
            <a:pPr algn="ctr"/>
            <a:r>
              <a:rPr lang="en-US" sz="2400" b="1" dirty="0" smtClean="0">
                <a:latin typeface="Arial" pitchFamily="34" charset="0"/>
                <a:cs typeface="Arial" pitchFamily="34" charset="0"/>
              </a:rPr>
              <a:t>626</a:t>
            </a:r>
            <a:r>
              <a:rPr lang="en-US" sz="2400" dirty="0" smtClean="0">
                <a:latin typeface="Arial" pitchFamily="34" charset="0"/>
                <a:cs typeface="Arial" pitchFamily="34" charset="0"/>
              </a:rPr>
              <a:t> potential restoration sites – </a:t>
            </a:r>
          </a:p>
          <a:p>
            <a:pPr algn="ctr"/>
            <a:r>
              <a:rPr lang="en-US" sz="2000" i="1" dirty="0" smtClean="0">
                <a:latin typeface="Arial" pitchFamily="34" charset="0"/>
                <a:cs typeface="Arial" pitchFamily="34" charset="0"/>
              </a:rPr>
              <a:t>identified as significant for all 6 “water quality” functions</a:t>
            </a:r>
            <a:endParaRPr lang="en-US" sz="2000" i="1" dirty="0">
              <a:latin typeface="Arial" pitchFamily="34" charset="0"/>
              <a:cs typeface="Arial" pitchFamily="34" charset="0"/>
            </a:endParaRPr>
          </a:p>
        </p:txBody>
      </p:sp>
      <p:sp>
        <p:nvSpPr>
          <p:cNvPr id="9" name="Down Arrow 8"/>
          <p:cNvSpPr/>
          <p:nvPr/>
        </p:nvSpPr>
        <p:spPr>
          <a:xfrm flipH="1">
            <a:off x="4191000" y="5105400"/>
            <a:ext cx="1524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72312"/>
          </a:xfrm>
        </p:spPr>
        <p:txBody>
          <a:bodyPr/>
          <a:lstStyle/>
          <a:p>
            <a:r>
              <a:rPr lang="en-US" b="1" dirty="0" smtClean="0"/>
              <a:t>Water Quality Functions</a:t>
            </a:r>
            <a:endParaRPr lang="en-US" b="1" dirty="0"/>
          </a:p>
        </p:txBody>
      </p:sp>
      <p:sp>
        <p:nvSpPr>
          <p:cNvPr id="3" name="Content Placeholder 2"/>
          <p:cNvSpPr>
            <a:spLocks noGrp="1"/>
          </p:cNvSpPr>
          <p:nvPr>
            <p:ph idx="1"/>
          </p:nvPr>
        </p:nvSpPr>
        <p:spPr>
          <a:xfrm>
            <a:off x="457200" y="1828800"/>
            <a:ext cx="8229600" cy="4495800"/>
          </a:xfrm>
        </p:spPr>
        <p:txBody>
          <a:bodyPr/>
          <a:lstStyle/>
          <a:p>
            <a:r>
              <a:rPr lang="en-US" dirty="0" smtClean="0">
                <a:latin typeface="Arial" pitchFamily="34" charset="0"/>
                <a:cs typeface="Arial" pitchFamily="34" charset="0"/>
              </a:rPr>
              <a:t>Wetlands performing the 6 water quality functions at a high or medium significance.</a:t>
            </a:r>
            <a:endParaRPr lang="en-US" dirty="0">
              <a:latin typeface="Arial" pitchFamily="34" charset="0"/>
              <a:cs typeface="Arial" pitchFamily="34" charset="0"/>
            </a:endParaRPr>
          </a:p>
        </p:txBody>
      </p:sp>
      <p:sp>
        <p:nvSpPr>
          <p:cNvPr id="4" name="TextBox 3"/>
          <p:cNvSpPr txBox="1"/>
          <p:nvPr/>
        </p:nvSpPr>
        <p:spPr>
          <a:xfrm>
            <a:off x="5334000" y="2819400"/>
            <a:ext cx="3657600" cy="1969770"/>
          </a:xfrm>
          <a:prstGeom prst="rect">
            <a:avLst/>
          </a:prstGeom>
          <a:noFill/>
          <a:ln>
            <a:solidFill>
              <a:srgbClr val="C00000"/>
            </a:solidFill>
          </a:ln>
        </p:spPr>
        <p:txBody>
          <a:bodyPr wrap="square" rtlCol="0">
            <a:spAutoFit/>
          </a:bodyPr>
          <a:lstStyle/>
          <a:p>
            <a:r>
              <a:rPr lang="en-US" sz="2200" b="1" dirty="0" smtClean="0">
                <a:latin typeface="Arial" pitchFamily="34" charset="0"/>
                <a:cs typeface="Arial" pitchFamily="34" charset="0"/>
              </a:rPr>
              <a:t>3,343 potential sites </a:t>
            </a:r>
          </a:p>
          <a:p>
            <a:endParaRPr lang="en-US" sz="2800" dirty="0" smtClean="0">
              <a:latin typeface="Arial" pitchFamily="34" charset="0"/>
              <a:cs typeface="Arial" pitchFamily="34" charset="0"/>
            </a:endParaRPr>
          </a:p>
          <a:p>
            <a:r>
              <a:rPr lang="en-US" sz="2200" b="1" dirty="0" smtClean="0">
                <a:latin typeface="Arial" pitchFamily="34" charset="0"/>
                <a:cs typeface="Arial" pitchFamily="34" charset="0"/>
              </a:rPr>
              <a:t>626 sites</a:t>
            </a:r>
          </a:p>
          <a:p>
            <a:endParaRPr lang="en-US" sz="2800" b="1" dirty="0" smtClean="0">
              <a:latin typeface="Arial" pitchFamily="34" charset="0"/>
              <a:cs typeface="Arial" pitchFamily="34" charset="0"/>
            </a:endParaRPr>
          </a:p>
          <a:p>
            <a:r>
              <a:rPr lang="en-US" sz="2200" b="1" dirty="0" smtClean="0">
                <a:latin typeface="Arial" pitchFamily="34" charset="0"/>
                <a:cs typeface="Arial" pitchFamily="34" charset="0"/>
              </a:rPr>
              <a:t>307 sites </a:t>
            </a:r>
            <a:r>
              <a:rPr lang="en-US" b="1" dirty="0" smtClean="0">
                <a:latin typeface="Arial" pitchFamily="34" charset="0"/>
                <a:cs typeface="Arial" pitchFamily="34" charset="0"/>
              </a:rPr>
              <a:t>(3 acres or greater)</a:t>
            </a:r>
          </a:p>
        </p:txBody>
      </p:sp>
      <p:sp>
        <p:nvSpPr>
          <p:cNvPr id="5" name="Down Arrow 4"/>
          <p:cNvSpPr/>
          <p:nvPr/>
        </p:nvSpPr>
        <p:spPr>
          <a:xfrm>
            <a:off x="6400800" y="3276600"/>
            <a:ext cx="762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cstate="print"/>
          <a:srcRect/>
          <a:stretch>
            <a:fillRect/>
          </a:stretch>
        </p:blipFill>
        <p:spPr bwMode="auto">
          <a:xfrm>
            <a:off x="381000" y="2895600"/>
            <a:ext cx="4322688" cy="373380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5029200" y="5105400"/>
            <a:ext cx="2143125" cy="1314450"/>
          </a:xfrm>
          <a:prstGeom prst="rect">
            <a:avLst/>
          </a:prstGeom>
          <a:noFill/>
          <a:ln w="9525">
            <a:noFill/>
            <a:miter lim="800000"/>
            <a:headEnd/>
            <a:tailEnd/>
          </a:ln>
        </p:spPr>
      </p:pic>
      <p:sp>
        <p:nvSpPr>
          <p:cNvPr id="8" name="Down Arrow 7"/>
          <p:cNvSpPr/>
          <p:nvPr/>
        </p:nvSpPr>
        <p:spPr>
          <a:xfrm>
            <a:off x="6400800" y="4038600"/>
            <a:ext cx="762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Practicality</a:t>
            </a:r>
            <a:endParaRPr lang="en-US" b="1" dirty="0"/>
          </a:p>
        </p:txBody>
      </p:sp>
      <p:sp>
        <p:nvSpPr>
          <p:cNvPr id="3" name="Content Placeholder 2"/>
          <p:cNvSpPr>
            <a:spLocks noGrp="1"/>
          </p:cNvSpPr>
          <p:nvPr>
            <p:ph idx="1"/>
          </p:nvPr>
        </p:nvSpPr>
        <p:spPr>
          <a:xfrm>
            <a:off x="457200" y="1935480"/>
            <a:ext cx="4724400" cy="4389120"/>
          </a:xfrm>
        </p:spPr>
        <p:txBody>
          <a:bodyPr/>
          <a:lstStyle/>
          <a:p>
            <a:r>
              <a:rPr lang="en-US" dirty="0" smtClean="0">
                <a:latin typeface="Arial" pitchFamily="34" charset="0"/>
                <a:cs typeface="Arial" pitchFamily="34" charset="0"/>
              </a:rPr>
              <a:t>Wetlands that:</a:t>
            </a:r>
          </a:p>
          <a:p>
            <a:pPr lvl="1"/>
            <a:r>
              <a:rPr lang="en-US" dirty="0" smtClean="0">
                <a:latin typeface="Arial" pitchFamily="34" charset="0"/>
                <a:cs typeface="Arial" pitchFamily="34" charset="0"/>
              </a:rPr>
              <a:t>Are within one parcel  OR at least 95% of the wetland is within one parcel</a:t>
            </a:r>
          </a:p>
          <a:p>
            <a:pPr lvl="1"/>
            <a:endParaRPr lang="en-US" sz="1400" dirty="0" smtClean="0">
              <a:latin typeface="Arial" pitchFamily="34" charset="0"/>
              <a:cs typeface="Arial" pitchFamily="34" charset="0"/>
            </a:endParaRPr>
          </a:p>
          <a:p>
            <a:pPr lvl="1"/>
            <a:r>
              <a:rPr lang="en-US" dirty="0" smtClean="0">
                <a:latin typeface="Arial" pitchFamily="34" charset="0"/>
                <a:cs typeface="Arial" pitchFamily="34" charset="0"/>
              </a:rPr>
              <a:t>Have 100% of natural and/or agricultural land use within the site (no urban present)</a:t>
            </a:r>
          </a:p>
          <a:p>
            <a:pPr lvl="1">
              <a:buNone/>
            </a:pPr>
            <a:endParaRPr lang="en-US" dirty="0" smtClean="0"/>
          </a:p>
          <a:p>
            <a:pPr lvl="1"/>
            <a:r>
              <a:rPr lang="en-US" dirty="0" smtClean="0">
                <a:solidFill>
                  <a:srgbClr val="FF0000"/>
                </a:solidFill>
                <a:latin typeface="Arial" pitchFamily="34" charset="0"/>
                <a:cs typeface="Arial" pitchFamily="34" charset="0"/>
              </a:rPr>
              <a:t>Landowner willingness!</a:t>
            </a:r>
            <a:endParaRPr lang="en-US" dirty="0">
              <a:solidFill>
                <a:srgbClr val="FF0000"/>
              </a:solidFill>
              <a:latin typeface="Arial" pitchFamily="34" charset="0"/>
              <a:cs typeface="Arial" pitchFamily="34" charset="0"/>
            </a:endParaRPr>
          </a:p>
        </p:txBody>
      </p:sp>
      <p:grpSp>
        <p:nvGrpSpPr>
          <p:cNvPr id="7" name="Group 13"/>
          <p:cNvGrpSpPr/>
          <p:nvPr/>
        </p:nvGrpSpPr>
        <p:grpSpPr>
          <a:xfrm>
            <a:off x="4953000" y="4495800"/>
            <a:ext cx="3810000" cy="1969770"/>
            <a:chOff x="2514600" y="4419600"/>
            <a:chExt cx="3810000" cy="1969770"/>
          </a:xfrm>
        </p:grpSpPr>
        <p:sp>
          <p:nvSpPr>
            <p:cNvPr id="4" name="TextBox 3"/>
            <p:cNvSpPr txBox="1"/>
            <p:nvPr/>
          </p:nvSpPr>
          <p:spPr>
            <a:xfrm>
              <a:off x="2514600" y="4419600"/>
              <a:ext cx="3810000" cy="1969770"/>
            </a:xfrm>
            <a:prstGeom prst="rect">
              <a:avLst/>
            </a:prstGeom>
            <a:noFill/>
            <a:ln>
              <a:solidFill>
                <a:srgbClr val="C00000"/>
              </a:solidFill>
            </a:ln>
          </p:spPr>
          <p:txBody>
            <a:bodyPr wrap="square" rtlCol="0">
              <a:spAutoFit/>
            </a:bodyPr>
            <a:lstStyle/>
            <a:p>
              <a:r>
                <a:rPr lang="en-US" sz="2200" b="1" dirty="0" smtClean="0">
                  <a:latin typeface="Arial" pitchFamily="34" charset="0"/>
                  <a:cs typeface="Arial" pitchFamily="34" charset="0"/>
                </a:rPr>
                <a:t>3,343 potential sites </a:t>
              </a:r>
            </a:p>
            <a:p>
              <a:endParaRPr lang="en-US" sz="2800" dirty="0" smtClean="0">
                <a:latin typeface="Arial" pitchFamily="34" charset="0"/>
                <a:cs typeface="Arial" pitchFamily="34" charset="0"/>
              </a:endParaRPr>
            </a:p>
            <a:p>
              <a:r>
                <a:rPr lang="en-US" sz="2200" b="1" dirty="0" smtClean="0">
                  <a:latin typeface="Arial" pitchFamily="34" charset="0"/>
                  <a:cs typeface="Arial" pitchFamily="34" charset="0"/>
                </a:rPr>
                <a:t>1,095 sites</a:t>
              </a:r>
            </a:p>
            <a:p>
              <a:endParaRPr lang="en-US" sz="2800" dirty="0" smtClean="0">
                <a:latin typeface="Arial" pitchFamily="34" charset="0"/>
                <a:cs typeface="Arial" pitchFamily="34" charset="0"/>
              </a:endParaRPr>
            </a:p>
            <a:p>
              <a:r>
                <a:rPr lang="en-US" sz="2200" b="1" dirty="0" smtClean="0">
                  <a:latin typeface="Arial" pitchFamily="34" charset="0"/>
                  <a:cs typeface="Arial" pitchFamily="34" charset="0"/>
                </a:rPr>
                <a:t>508 sites </a:t>
              </a:r>
              <a:r>
                <a:rPr lang="en-US" sz="2000" b="1" dirty="0" smtClean="0">
                  <a:latin typeface="Arial" pitchFamily="34" charset="0"/>
                  <a:cs typeface="Arial" pitchFamily="34" charset="0"/>
                </a:rPr>
                <a:t>(3 acres or greater)</a:t>
              </a:r>
            </a:p>
          </p:txBody>
        </p:sp>
        <p:sp>
          <p:nvSpPr>
            <p:cNvPr id="5" name="Down Arrow 4"/>
            <p:cNvSpPr/>
            <p:nvPr/>
          </p:nvSpPr>
          <p:spPr>
            <a:xfrm>
              <a:off x="3429000" y="4876800"/>
              <a:ext cx="762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3429000" y="5638800"/>
              <a:ext cx="762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12"/>
          <p:cNvGrpSpPr/>
          <p:nvPr/>
        </p:nvGrpSpPr>
        <p:grpSpPr>
          <a:xfrm>
            <a:off x="5410200" y="1524000"/>
            <a:ext cx="2971800" cy="2000250"/>
            <a:chOff x="5486400" y="457200"/>
            <a:chExt cx="2971800" cy="2000250"/>
          </a:xfrm>
        </p:grpSpPr>
        <p:grpSp>
          <p:nvGrpSpPr>
            <p:cNvPr id="9" name="Group 3"/>
            <p:cNvGrpSpPr>
              <a:grpSpLocks/>
            </p:cNvGrpSpPr>
            <p:nvPr/>
          </p:nvGrpSpPr>
          <p:grpSpPr bwMode="auto">
            <a:xfrm>
              <a:off x="5760634" y="700005"/>
              <a:ext cx="2272224" cy="1589794"/>
              <a:chOff x="2430" y="6405"/>
              <a:chExt cx="6090" cy="4125"/>
            </a:xfrm>
          </p:grpSpPr>
          <p:sp>
            <p:nvSpPr>
              <p:cNvPr id="1028" name="Freeform 4"/>
              <p:cNvSpPr>
                <a:spLocks/>
              </p:cNvSpPr>
              <p:nvPr/>
            </p:nvSpPr>
            <p:spPr bwMode="auto">
              <a:xfrm>
                <a:off x="2430" y="6405"/>
                <a:ext cx="6090" cy="4125"/>
              </a:xfrm>
              <a:custGeom>
                <a:avLst/>
                <a:gdLst/>
                <a:ahLst/>
                <a:cxnLst>
                  <a:cxn ang="0">
                    <a:pos x="3330" y="945"/>
                  </a:cxn>
                  <a:cxn ang="0">
                    <a:pos x="3945" y="600"/>
                  </a:cxn>
                  <a:cxn ang="0">
                    <a:pos x="5040" y="855"/>
                  </a:cxn>
                  <a:cxn ang="0">
                    <a:pos x="6060" y="1680"/>
                  </a:cxn>
                  <a:cxn ang="0">
                    <a:pos x="6090" y="3045"/>
                  </a:cxn>
                  <a:cxn ang="0">
                    <a:pos x="5565" y="4005"/>
                  </a:cxn>
                  <a:cxn ang="0">
                    <a:pos x="4545" y="3615"/>
                  </a:cxn>
                  <a:cxn ang="0">
                    <a:pos x="3930" y="2865"/>
                  </a:cxn>
                  <a:cxn ang="0">
                    <a:pos x="2625" y="2865"/>
                  </a:cxn>
                  <a:cxn ang="0">
                    <a:pos x="1680" y="4125"/>
                  </a:cxn>
                  <a:cxn ang="0">
                    <a:pos x="840" y="3975"/>
                  </a:cxn>
                  <a:cxn ang="0">
                    <a:pos x="0" y="2670"/>
                  </a:cxn>
                  <a:cxn ang="0">
                    <a:pos x="165" y="1395"/>
                  </a:cxn>
                  <a:cxn ang="0">
                    <a:pos x="1500" y="1785"/>
                  </a:cxn>
                  <a:cxn ang="0">
                    <a:pos x="2085" y="1980"/>
                  </a:cxn>
                  <a:cxn ang="0">
                    <a:pos x="2790" y="1335"/>
                  </a:cxn>
                  <a:cxn ang="0">
                    <a:pos x="2505" y="690"/>
                  </a:cxn>
                  <a:cxn ang="0">
                    <a:pos x="2895" y="0"/>
                  </a:cxn>
                  <a:cxn ang="0">
                    <a:pos x="3345" y="420"/>
                  </a:cxn>
                  <a:cxn ang="0">
                    <a:pos x="3360" y="810"/>
                  </a:cxn>
                  <a:cxn ang="0">
                    <a:pos x="3330" y="945"/>
                  </a:cxn>
                </a:cxnLst>
                <a:rect l="0" t="0" r="r" b="b"/>
                <a:pathLst>
                  <a:path w="6090" h="4125">
                    <a:moveTo>
                      <a:pt x="3330" y="945"/>
                    </a:moveTo>
                    <a:lnTo>
                      <a:pt x="3945" y="600"/>
                    </a:lnTo>
                    <a:lnTo>
                      <a:pt x="5040" y="855"/>
                    </a:lnTo>
                    <a:lnTo>
                      <a:pt x="6060" y="1680"/>
                    </a:lnTo>
                    <a:lnTo>
                      <a:pt x="6090" y="3045"/>
                    </a:lnTo>
                    <a:lnTo>
                      <a:pt x="5565" y="4005"/>
                    </a:lnTo>
                    <a:lnTo>
                      <a:pt x="4545" y="3615"/>
                    </a:lnTo>
                    <a:lnTo>
                      <a:pt x="3930" y="2865"/>
                    </a:lnTo>
                    <a:lnTo>
                      <a:pt x="2625" y="2865"/>
                    </a:lnTo>
                    <a:lnTo>
                      <a:pt x="1680" y="4125"/>
                    </a:lnTo>
                    <a:lnTo>
                      <a:pt x="840" y="3975"/>
                    </a:lnTo>
                    <a:lnTo>
                      <a:pt x="0" y="2670"/>
                    </a:lnTo>
                    <a:lnTo>
                      <a:pt x="165" y="1395"/>
                    </a:lnTo>
                    <a:lnTo>
                      <a:pt x="1500" y="1785"/>
                    </a:lnTo>
                    <a:lnTo>
                      <a:pt x="2085" y="1980"/>
                    </a:lnTo>
                    <a:lnTo>
                      <a:pt x="2790" y="1335"/>
                    </a:lnTo>
                    <a:lnTo>
                      <a:pt x="2505" y="690"/>
                    </a:lnTo>
                    <a:lnTo>
                      <a:pt x="2895" y="0"/>
                    </a:lnTo>
                    <a:lnTo>
                      <a:pt x="3345" y="420"/>
                    </a:lnTo>
                    <a:lnTo>
                      <a:pt x="3360" y="810"/>
                    </a:lnTo>
                    <a:lnTo>
                      <a:pt x="3330" y="945"/>
                    </a:lnTo>
                    <a:close/>
                  </a:path>
                </a:pathLst>
              </a:custGeom>
              <a:solidFill>
                <a:srgbClr val="C2D69B"/>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9" name="Text Box 5"/>
              <p:cNvSpPr txBox="1">
                <a:spLocks noChangeArrowheads="1"/>
              </p:cNvSpPr>
              <p:nvPr/>
            </p:nvSpPr>
            <p:spPr bwMode="auto">
              <a:xfrm>
                <a:off x="3600" y="8490"/>
                <a:ext cx="4018" cy="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rPr>
                  <a:t>100 acre wetland</a:t>
                </a:r>
                <a:endParaRPr kumimoji="0" lang="en-US" sz="1800" b="1" i="0" u="none" strike="noStrike" cap="none" normalizeH="0" baseline="0" dirty="0" smtClean="0">
                  <a:ln>
                    <a:noFill/>
                  </a:ln>
                  <a:solidFill>
                    <a:schemeClr val="tx1"/>
                  </a:solidFill>
                  <a:effectLst/>
                  <a:latin typeface="Arial" pitchFamily="34" charset="0"/>
                </a:endParaRPr>
              </a:p>
            </p:txBody>
          </p:sp>
        </p:grpSp>
        <p:sp>
          <p:nvSpPr>
            <p:cNvPr id="1030" name="Rectangle 6"/>
            <p:cNvSpPr>
              <a:spLocks noChangeArrowheads="1"/>
            </p:cNvSpPr>
            <p:nvPr/>
          </p:nvSpPr>
          <p:spPr bwMode="auto">
            <a:xfrm>
              <a:off x="6012481" y="457200"/>
              <a:ext cx="2445719" cy="2000250"/>
            </a:xfrm>
            <a:prstGeom prst="rect">
              <a:avLst/>
            </a:prstGeom>
            <a:noFill/>
            <a:ln w="25400">
              <a:solidFill>
                <a:srgbClr val="3F315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1" name="Rectangle 7"/>
            <p:cNvSpPr>
              <a:spLocks noChangeArrowheads="1"/>
            </p:cNvSpPr>
            <p:nvPr/>
          </p:nvSpPr>
          <p:spPr bwMode="auto">
            <a:xfrm>
              <a:off x="5486400" y="457200"/>
              <a:ext cx="526081" cy="2000250"/>
            </a:xfrm>
            <a:prstGeom prst="rect">
              <a:avLst/>
            </a:prstGeom>
            <a:noFill/>
            <a:ln w="25400">
              <a:solidFill>
                <a:srgbClr val="3F3151"/>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Next Steps</a:t>
            </a:r>
            <a:endParaRPr lang="en-US" b="1" dirty="0"/>
          </a:p>
        </p:txBody>
      </p:sp>
      <p:sp>
        <p:nvSpPr>
          <p:cNvPr id="3" name="Content Placeholder 2"/>
          <p:cNvSpPr>
            <a:spLocks noGrp="1"/>
          </p:cNvSpPr>
          <p:nvPr>
            <p:ph idx="1"/>
          </p:nvPr>
        </p:nvSpPr>
        <p:spPr/>
        <p:txBody>
          <a:bodyPr/>
          <a:lstStyle/>
          <a:p>
            <a:r>
              <a:rPr lang="en-US" b="1" dirty="0" smtClean="0">
                <a:latin typeface="Arial" pitchFamily="34" charset="0"/>
                <a:cs typeface="Arial" pitchFamily="34" charset="0"/>
              </a:rPr>
              <a:t>Who can use this data?</a:t>
            </a:r>
          </a:p>
          <a:p>
            <a:pPr lvl="1"/>
            <a:r>
              <a:rPr lang="en-US" dirty="0" smtClean="0">
                <a:latin typeface="Arial" pitchFamily="34" charset="0"/>
                <a:cs typeface="Arial" pitchFamily="34" charset="0"/>
              </a:rPr>
              <a:t>Watershed Planning and Implementation Projects</a:t>
            </a:r>
          </a:p>
          <a:p>
            <a:pPr lvl="1"/>
            <a:r>
              <a:rPr lang="en-US" dirty="0" smtClean="0">
                <a:latin typeface="Arial" pitchFamily="34" charset="0"/>
                <a:cs typeface="Arial" pitchFamily="34" charset="0"/>
              </a:rPr>
              <a:t>Drain Commissioners</a:t>
            </a:r>
          </a:p>
          <a:p>
            <a:pPr lvl="1"/>
            <a:r>
              <a:rPr lang="en-US" dirty="0" smtClean="0">
                <a:latin typeface="Arial" pitchFamily="34" charset="0"/>
                <a:cs typeface="Arial" pitchFamily="34" charset="0"/>
              </a:rPr>
              <a:t>Municipalities</a:t>
            </a:r>
          </a:p>
          <a:p>
            <a:pPr lvl="1"/>
            <a:r>
              <a:rPr lang="en-US" dirty="0" smtClean="0">
                <a:latin typeface="Arial" pitchFamily="34" charset="0"/>
                <a:cs typeface="Arial" pitchFamily="34" charset="0"/>
              </a:rPr>
              <a:t>Conservation Groups</a:t>
            </a:r>
          </a:p>
          <a:p>
            <a:pPr lvl="1"/>
            <a:r>
              <a:rPr lang="en-US" dirty="0" smtClean="0">
                <a:latin typeface="Arial" pitchFamily="34" charset="0"/>
                <a:cs typeface="Arial" pitchFamily="34" charset="0"/>
              </a:rPr>
              <a:t>State Agencies</a:t>
            </a:r>
          </a:p>
          <a:p>
            <a:pPr lvl="1"/>
            <a:r>
              <a:rPr lang="en-US" dirty="0" smtClean="0">
                <a:latin typeface="Arial" pitchFamily="34" charset="0"/>
                <a:cs typeface="Arial" pitchFamily="34" charset="0"/>
              </a:rPr>
              <a:t>Citizens/Citizen Groups</a:t>
            </a:r>
          </a:p>
          <a:p>
            <a:pPr lvl="1"/>
            <a:r>
              <a:rPr lang="en-US" dirty="0" smtClean="0">
                <a:latin typeface="Arial" pitchFamily="34" charset="0"/>
                <a:cs typeface="Arial" pitchFamily="34" charset="0"/>
              </a:rPr>
              <a:t>Developers (mitigation)</a:t>
            </a:r>
          </a:p>
        </p:txBody>
      </p:sp>
      <p:pic>
        <p:nvPicPr>
          <p:cNvPr id="4" name="Picture 3"/>
          <p:cNvPicPr>
            <a:picLocks noChangeAspect="1" noChangeArrowheads="1"/>
          </p:cNvPicPr>
          <p:nvPr/>
        </p:nvPicPr>
        <p:blipFill>
          <a:blip r:embed="rId2" cstate="print"/>
          <a:srcRect/>
          <a:stretch>
            <a:fillRect/>
          </a:stretch>
        </p:blipFill>
        <p:spPr bwMode="auto">
          <a:xfrm>
            <a:off x="4800600" y="2971800"/>
            <a:ext cx="1752600" cy="2164543"/>
          </a:xfrm>
          <a:prstGeom prst="rect">
            <a:avLst/>
          </a:prstGeom>
          <a:noFill/>
          <a:ln w="9525">
            <a:noFill/>
            <a:miter lim="800000"/>
            <a:headEnd/>
            <a:tailEnd/>
          </a:ln>
        </p:spPr>
      </p:pic>
      <p:pic>
        <p:nvPicPr>
          <p:cNvPr id="5" name="Picture 8" descr="wetland.jpg"/>
          <p:cNvPicPr>
            <a:picLocks noChangeAspect="1"/>
          </p:cNvPicPr>
          <p:nvPr/>
        </p:nvPicPr>
        <p:blipFill>
          <a:blip r:embed="rId3" cstate="print"/>
          <a:srcRect/>
          <a:stretch>
            <a:fillRect/>
          </a:stretch>
        </p:blipFill>
        <p:spPr bwMode="auto">
          <a:xfrm>
            <a:off x="5638800" y="3581400"/>
            <a:ext cx="1592825" cy="2057400"/>
          </a:xfrm>
          <a:prstGeom prst="rect">
            <a:avLst/>
          </a:prstGeom>
          <a:noFill/>
          <a:ln w="9525">
            <a:noFill/>
            <a:miter lim="800000"/>
            <a:headEnd/>
            <a:tailEnd/>
          </a:ln>
        </p:spPr>
      </p:pic>
      <p:pic>
        <p:nvPicPr>
          <p:cNvPr id="6" name="Picture 1"/>
          <p:cNvPicPr>
            <a:picLocks noChangeAspect="1" noChangeArrowheads="1"/>
          </p:cNvPicPr>
          <p:nvPr/>
        </p:nvPicPr>
        <p:blipFill>
          <a:blip r:embed="rId4" cstate="print"/>
          <a:srcRect/>
          <a:stretch>
            <a:fillRect/>
          </a:stretch>
        </p:blipFill>
        <p:spPr bwMode="auto">
          <a:xfrm>
            <a:off x="6705600" y="4495800"/>
            <a:ext cx="1559169" cy="20269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90600"/>
          </a:xfrm>
        </p:spPr>
        <p:txBody>
          <a:bodyPr/>
          <a:lstStyle/>
          <a:p>
            <a:r>
              <a:rPr lang="en-US" b="1" dirty="0" smtClean="0"/>
              <a:t>Watershed Projects</a:t>
            </a:r>
            <a:endParaRPr lang="en-US" b="1" dirty="0"/>
          </a:p>
        </p:txBody>
      </p:sp>
      <p:sp>
        <p:nvSpPr>
          <p:cNvPr id="3" name="Content Placeholder 2"/>
          <p:cNvSpPr>
            <a:spLocks noGrp="1"/>
          </p:cNvSpPr>
          <p:nvPr>
            <p:ph idx="1"/>
          </p:nvPr>
        </p:nvSpPr>
        <p:spPr>
          <a:xfrm>
            <a:off x="457200" y="2209800"/>
            <a:ext cx="5943600" cy="4114800"/>
          </a:xfrm>
        </p:spPr>
        <p:txBody>
          <a:bodyPr/>
          <a:lstStyle/>
          <a:p>
            <a:r>
              <a:rPr lang="en-US" dirty="0" smtClean="0">
                <a:latin typeface="Arial" pitchFamily="34" charset="0"/>
                <a:cs typeface="Arial" pitchFamily="34" charset="0"/>
              </a:rPr>
              <a:t>Use data to support proposals for grant funding to protect/</a:t>
            </a:r>
            <a:br>
              <a:rPr lang="en-US" dirty="0" smtClean="0">
                <a:latin typeface="Arial" pitchFamily="34" charset="0"/>
                <a:cs typeface="Arial" pitchFamily="34" charset="0"/>
              </a:rPr>
            </a:br>
            <a:r>
              <a:rPr lang="en-US" dirty="0" smtClean="0">
                <a:latin typeface="Arial" pitchFamily="34" charset="0"/>
                <a:cs typeface="Arial" pitchFamily="34" charset="0"/>
              </a:rPr>
              <a:t>restore wetlands</a:t>
            </a:r>
          </a:p>
          <a:p>
            <a:pPr lvl="1">
              <a:buNone/>
            </a:pPr>
            <a:r>
              <a:rPr lang="en-US" dirty="0" smtClean="0">
                <a:latin typeface="Arial" pitchFamily="34" charset="0"/>
                <a:cs typeface="Arial" pitchFamily="34" charset="0"/>
              </a:rPr>
              <a:t/>
            </a:r>
            <a:br>
              <a:rPr lang="en-US" dirty="0" smtClean="0">
                <a:latin typeface="Arial" pitchFamily="34" charset="0"/>
                <a:cs typeface="Arial" pitchFamily="34" charset="0"/>
              </a:rPr>
            </a:br>
            <a:endParaRPr lang="en-US" dirty="0" smtClean="0">
              <a:latin typeface="Arial" pitchFamily="34" charset="0"/>
              <a:cs typeface="Arial" pitchFamily="34" charset="0"/>
            </a:endParaRPr>
          </a:p>
          <a:p>
            <a:r>
              <a:rPr lang="en-US" dirty="0" smtClean="0">
                <a:latin typeface="Arial" pitchFamily="34" charset="0"/>
                <a:cs typeface="Arial" pitchFamily="34" charset="0"/>
              </a:rPr>
              <a:t>Target outreach efforts </a:t>
            </a:r>
          </a:p>
          <a:p>
            <a:pPr lvl="1"/>
            <a:r>
              <a:rPr lang="en-US" dirty="0" smtClean="0">
                <a:latin typeface="Arial" pitchFamily="34" charset="0"/>
                <a:cs typeface="Arial" pitchFamily="34" charset="0"/>
              </a:rPr>
              <a:t>Produce mailing lists</a:t>
            </a:r>
            <a:endParaRPr lang="en-US" dirty="0">
              <a:latin typeface="Arial" pitchFamily="34" charset="0"/>
              <a:cs typeface="Arial"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6629400" y="1408810"/>
            <a:ext cx="1951594" cy="490181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029200" y="2743200"/>
            <a:ext cx="1600200" cy="2581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Drain Commissioners</a:t>
            </a:r>
            <a:endParaRPr lang="en-US" b="1" dirty="0"/>
          </a:p>
        </p:txBody>
      </p:sp>
      <p:sp>
        <p:nvSpPr>
          <p:cNvPr id="3" name="Content Placeholder 2"/>
          <p:cNvSpPr>
            <a:spLocks noGrp="1"/>
          </p:cNvSpPr>
          <p:nvPr>
            <p:ph idx="1"/>
          </p:nvPr>
        </p:nvSpPr>
        <p:spPr>
          <a:xfrm>
            <a:off x="304800" y="1981200"/>
            <a:ext cx="4343400" cy="4389120"/>
          </a:xfrm>
        </p:spPr>
        <p:txBody>
          <a:bodyPr/>
          <a:lstStyle/>
          <a:p>
            <a:r>
              <a:rPr lang="en-US" dirty="0" smtClean="0">
                <a:latin typeface="Arial" pitchFamily="34" charset="0"/>
                <a:cs typeface="Arial" pitchFamily="34" charset="0"/>
              </a:rPr>
              <a:t>Utilize </a:t>
            </a:r>
            <a:r>
              <a:rPr lang="en-US" b="1" dirty="0" smtClean="0">
                <a:latin typeface="Arial" pitchFamily="34" charset="0"/>
                <a:cs typeface="Arial" pitchFamily="34" charset="0"/>
              </a:rPr>
              <a:t>Flood Water Storage </a:t>
            </a:r>
            <a:r>
              <a:rPr lang="en-US" dirty="0" smtClean="0">
                <a:latin typeface="Arial" pitchFamily="34" charset="0"/>
                <a:cs typeface="Arial" pitchFamily="34" charset="0"/>
              </a:rPr>
              <a:t>function to take advantage of restoration/protection opportunities</a:t>
            </a:r>
          </a:p>
          <a:p>
            <a:pPr lvl="1"/>
            <a:r>
              <a:rPr lang="en-US" dirty="0" smtClean="0">
                <a:latin typeface="Arial" pitchFamily="34" charset="0"/>
                <a:cs typeface="Arial" pitchFamily="34" charset="0"/>
              </a:rPr>
              <a:t>Purchase flood easements</a:t>
            </a:r>
          </a:p>
          <a:p>
            <a:pPr lvl="1"/>
            <a:r>
              <a:rPr lang="en-US" dirty="0" smtClean="0">
                <a:latin typeface="Arial" pitchFamily="34" charset="0"/>
                <a:cs typeface="Arial" pitchFamily="34" charset="0"/>
              </a:rPr>
              <a:t>Restore wetland areas in drainage easements</a:t>
            </a:r>
          </a:p>
        </p:txBody>
      </p:sp>
      <p:pic>
        <p:nvPicPr>
          <p:cNvPr id="7169" name="Picture 1"/>
          <p:cNvPicPr>
            <a:picLocks noChangeAspect="1" noChangeArrowheads="1"/>
          </p:cNvPicPr>
          <p:nvPr/>
        </p:nvPicPr>
        <p:blipFill>
          <a:blip r:embed="rId2" cstate="print"/>
          <a:srcRect/>
          <a:stretch>
            <a:fillRect/>
          </a:stretch>
        </p:blipFill>
        <p:spPr bwMode="auto">
          <a:xfrm>
            <a:off x="4701618" y="2057400"/>
            <a:ext cx="4213782" cy="4348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96112"/>
          </a:xfrm>
        </p:spPr>
        <p:txBody>
          <a:bodyPr/>
          <a:lstStyle/>
          <a:p>
            <a:r>
              <a:rPr lang="en-US" b="1" dirty="0" smtClean="0"/>
              <a:t>SWMPC</a:t>
            </a:r>
            <a:endParaRPr lang="en-US" b="1" dirty="0"/>
          </a:p>
        </p:txBody>
      </p:sp>
      <p:sp>
        <p:nvSpPr>
          <p:cNvPr id="3" name="Content Placeholder 2"/>
          <p:cNvSpPr>
            <a:spLocks noGrp="1"/>
          </p:cNvSpPr>
          <p:nvPr>
            <p:ph idx="1"/>
          </p:nvPr>
        </p:nvSpPr>
        <p:spPr>
          <a:xfrm>
            <a:off x="457200" y="1524000"/>
            <a:ext cx="8229600" cy="5181600"/>
          </a:xfrm>
        </p:spPr>
        <p:txBody>
          <a:bodyPr>
            <a:normAutofit fontScale="92500" lnSpcReduction="20000"/>
          </a:bodyPr>
          <a:lstStyle/>
          <a:p>
            <a:r>
              <a:rPr lang="en-US" dirty="0" smtClean="0">
                <a:latin typeface="Arial" pitchFamily="34" charset="0"/>
                <a:cs typeface="Arial" pitchFamily="34" charset="0"/>
              </a:rPr>
              <a:t>Regional Planning Agency for </a:t>
            </a:r>
            <a:br>
              <a:rPr lang="en-US" dirty="0" smtClean="0">
                <a:latin typeface="Arial" pitchFamily="34" charset="0"/>
                <a:cs typeface="Arial" pitchFamily="34" charset="0"/>
              </a:rPr>
            </a:br>
            <a:r>
              <a:rPr lang="en-US" dirty="0" smtClean="0">
                <a:latin typeface="Arial" pitchFamily="34" charset="0"/>
                <a:cs typeface="Arial" pitchFamily="34" charset="0"/>
              </a:rPr>
              <a:t>Berrien, Cass and Van Buren </a:t>
            </a:r>
            <a:br>
              <a:rPr lang="en-US" dirty="0" smtClean="0">
                <a:latin typeface="Arial" pitchFamily="34" charset="0"/>
                <a:cs typeface="Arial" pitchFamily="34" charset="0"/>
              </a:rPr>
            </a:br>
            <a:r>
              <a:rPr lang="en-US" dirty="0" smtClean="0">
                <a:latin typeface="Arial" pitchFamily="34" charset="0"/>
                <a:cs typeface="Arial" pitchFamily="34" charset="0"/>
              </a:rPr>
              <a:t>Counties</a:t>
            </a:r>
            <a:br>
              <a:rPr lang="en-US" dirty="0" smtClean="0">
                <a:latin typeface="Arial" pitchFamily="34" charset="0"/>
                <a:cs typeface="Arial" pitchFamily="34" charset="0"/>
              </a:rPr>
            </a:br>
            <a:endParaRPr lang="en-US" dirty="0" smtClean="0">
              <a:latin typeface="Arial" pitchFamily="34" charset="0"/>
              <a:cs typeface="Arial" pitchFamily="34" charset="0"/>
            </a:endParaRPr>
          </a:p>
          <a:p>
            <a:r>
              <a:rPr lang="en-US" dirty="0" smtClean="0">
                <a:latin typeface="Arial" pitchFamily="34" charset="0"/>
                <a:cs typeface="Arial" pitchFamily="34" charset="0"/>
              </a:rPr>
              <a:t>Address issues that cross </a:t>
            </a:r>
            <a:br>
              <a:rPr lang="en-US" dirty="0" smtClean="0">
                <a:latin typeface="Arial" pitchFamily="34" charset="0"/>
                <a:cs typeface="Arial" pitchFamily="34" charset="0"/>
              </a:rPr>
            </a:br>
            <a:r>
              <a:rPr lang="en-US" dirty="0" smtClean="0">
                <a:latin typeface="Arial" pitchFamily="34" charset="0"/>
                <a:cs typeface="Arial" pitchFamily="34" charset="0"/>
              </a:rPr>
              <a:t>jurisdictional boundaries</a:t>
            </a:r>
          </a:p>
          <a:p>
            <a:pPr lvl="1"/>
            <a:r>
              <a:rPr lang="en-US" sz="2200" i="1" dirty="0" smtClean="0">
                <a:latin typeface="Arial" pitchFamily="34" charset="0"/>
                <a:cs typeface="Arial" pitchFamily="34" charset="0"/>
              </a:rPr>
              <a:t>Economic development</a:t>
            </a:r>
          </a:p>
          <a:p>
            <a:pPr lvl="1"/>
            <a:r>
              <a:rPr lang="en-US" sz="2200" i="1" dirty="0" smtClean="0">
                <a:latin typeface="Arial" pitchFamily="34" charset="0"/>
                <a:cs typeface="Arial" pitchFamily="34" charset="0"/>
              </a:rPr>
              <a:t>Community development</a:t>
            </a:r>
          </a:p>
          <a:p>
            <a:pPr lvl="1"/>
            <a:r>
              <a:rPr lang="en-US" sz="2200" i="1" dirty="0" smtClean="0">
                <a:latin typeface="Arial" pitchFamily="34" charset="0"/>
                <a:cs typeface="Arial" pitchFamily="34" charset="0"/>
              </a:rPr>
              <a:t>transportation planning</a:t>
            </a:r>
          </a:p>
          <a:p>
            <a:pPr lvl="1"/>
            <a:r>
              <a:rPr lang="en-US" sz="2200" i="1" dirty="0" smtClean="0">
                <a:latin typeface="Arial" pitchFamily="34" charset="0"/>
                <a:cs typeface="Arial" pitchFamily="34" charset="0"/>
              </a:rPr>
              <a:t>water quality and natural resources</a:t>
            </a:r>
            <a:r>
              <a:rPr lang="en-US" dirty="0" smtClean="0">
                <a:latin typeface="Arial" pitchFamily="34" charset="0"/>
                <a:cs typeface="Arial" pitchFamily="34" charset="0"/>
              </a:rPr>
              <a:t> </a:t>
            </a:r>
          </a:p>
          <a:p>
            <a:pPr lvl="1">
              <a:buNone/>
            </a:pPr>
            <a:endParaRPr lang="en-US" dirty="0" smtClean="0">
              <a:latin typeface="Arial" pitchFamily="34" charset="0"/>
              <a:cs typeface="Arial" pitchFamily="34" charset="0"/>
            </a:endParaRPr>
          </a:p>
          <a:p>
            <a:r>
              <a:rPr lang="en-US" dirty="0" smtClean="0">
                <a:latin typeface="Arial" pitchFamily="34" charset="0"/>
                <a:cs typeface="Arial" pitchFamily="34" charset="0"/>
              </a:rPr>
              <a:t>Bring together local, state and </a:t>
            </a:r>
            <a:br>
              <a:rPr lang="en-US" dirty="0" smtClean="0">
                <a:latin typeface="Arial" pitchFamily="34" charset="0"/>
                <a:cs typeface="Arial" pitchFamily="34" charset="0"/>
              </a:rPr>
            </a:br>
            <a:r>
              <a:rPr lang="en-US" dirty="0" smtClean="0">
                <a:latin typeface="Arial" pitchFamily="34" charset="0"/>
                <a:cs typeface="Arial" pitchFamily="34" charset="0"/>
              </a:rPr>
              <a:t>federal agencies and resources</a:t>
            </a:r>
            <a:br>
              <a:rPr lang="en-US" dirty="0" smtClean="0">
                <a:latin typeface="Arial" pitchFamily="34" charset="0"/>
                <a:cs typeface="Arial" pitchFamily="34" charset="0"/>
              </a:rPr>
            </a:br>
            <a:r>
              <a:rPr lang="en-US" dirty="0" smtClean="0">
                <a:latin typeface="Arial" pitchFamily="34" charset="0"/>
                <a:cs typeface="Arial" pitchFamily="34" charset="0"/>
              </a:rPr>
              <a:t> for planning and funding </a:t>
            </a:r>
            <a:br>
              <a:rPr lang="en-US" dirty="0" smtClean="0">
                <a:latin typeface="Arial" pitchFamily="34" charset="0"/>
                <a:cs typeface="Arial" pitchFamily="34" charset="0"/>
              </a:rPr>
            </a:br>
            <a:r>
              <a:rPr lang="en-US" dirty="0" smtClean="0">
                <a:latin typeface="Arial" pitchFamily="34" charset="0"/>
                <a:cs typeface="Arial" pitchFamily="34" charset="0"/>
              </a:rPr>
              <a:t>projects</a:t>
            </a:r>
          </a:p>
          <a:p>
            <a:endParaRPr lang="en-US" dirty="0" smtClean="0"/>
          </a:p>
          <a:p>
            <a:pPr>
              <a:buNone/>
            </a:pP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5168215" y="1676400"/>
            <a:ext cx="3975785" cy="40385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r>
              <a:rPr lang="en-US" b="1" dirty="0" smtClean="0"/>
              <a:t>Municipalities – Paw </a:t>
            </a:r>
            <a:r>
              <a:rPr lang="en-US" b="1" dirty="0" err="1" smtClean="0"/>
              <a:t>Paw</a:t>
            </a:r>
            <a:r>
              <a:rPr lang="en-US" b="1" dirty="0" smtClean="0"/>
              <a:t> Village</a:t>
            </a:r>
            <a:endParaRPr lang="en-US" b="1" dirty="0"/>
          </a:p>
        </p:txBody>
      </p:sp>
      <p:sp>
        <p:nvSpPr>
          <p:cNvPr id="3" name="Content Placeholder 2"/>
          <p:cNvSpPr>
            <a:spLocks noGrp="1"/>
          </p:cNvSpPr>
          <p:nvPr>
            <p:ph idx="1"/>
          </p:nvPr>
        </p:nvSpPr>
        <p:spPr>
          <a:xfrm>
            <a:off x="152400" y="1828800"/>
            <a:ext cx="8534400" cy="4495800"/>
          </a:xfrm>
        </p:spPr>
        <p:txBody>
          <a:bodyPr>
            <a:normAutofit/>
          </a:bodyPr>
          <a:lstStyle/>
          <a:p>
            <a:r>
              <a:rPr lang="en-US" dirty="0" smtClean="0">
                <a:latin typeface="Arial" pitchFamily="34" charset="0"/>
                <a:cs typeface="Arial" pitchFamily="34" charset="0"/>
              </a:rPr>
              <a:t>Improve Maple Lake by protecting and restoring wetlands upstream</a:t>
            </a:r>
          </a:p>
          <a:p>
            <a:pPr lvl="1"/>
            <a:r>
              <a:rPr lang="en-US" dirty="0" smtClean="0">
                <a:latin typeface="Arial" pitchFamily="34" charset="0"/>
                <a:cs typeface="Arial" pitchFamily="34" charset="0"/>
              </a:rPr>
              <a:t>Sediment Retention</a:t>
            </a:r>
          </a:p>
          <a:p>
            <a:pPr lvl="1"/>
            <a:r>
              <a:rPr lang="en-US" dirty="0" smtClean="0">
                <a:latin typeface="Arial" pitchFamily="34" charset="0"/>
                <a:cs typeface="Arial" pitchFamily="34" charset="0"/>
              </a:rPr>
              <a:t>Nutrient </a:t>
            </a:r>
          </a:p>
          <a:p>
            <a:pPr lvl="1">
              <a:buNone/>
            </a:pPr>
            <a:r>
              <a:rPr lang="en-US" dirty="0" smtClean="0">
                <a:latin typeface="Arial" pitchFamily="34" charset="0"/>
                <a:cs typeface="Arial" pitchFamily="34" charset="0"/>
              </a:rPr>
              <a:t>	Transformation</a:t>
            </a:r>
          </a:p>
          <a:p>
            <a:pPr lvl="1">
              <a:buNone/>
            </a:pPr>
            <a:endParaRPr lang="en-US" dirty="0" smtClean="0">
              <a:latin typeface="Arial" pitchFamily="34" charset="0"/>
              <a:cs typeface="Arial" pitchFamily="34" charset="0"/>
            </a:endParaRPr>
          </a:p>
          <a:p>
            <a:pPr lvl="1"/>
            <a:r>
              <a:rPr lang="en-US" dirty="0" smtClean="0">
                <a:latin typeface="Arial" pitchFamily="34" charset="0"/>
                <a:cs typeface="Arial" pitchFamily="34" charset="0"/>
              </a:rPr>
              <a:t>Payment for </a:t>
            </a:r>
            <a:br>
              <a:rPr lang="en-US" dirty="0" smtClean="0">
                <a:latin typeface="Arial" pitchFamily="34" charset="0"/>
                <a:cs typeface="Arial" pitchFamily="34" charset="0"/>
              </a:rPr>
            </a:br>
            <a:r>
              <a:rPr lang="en-US" dirty="0" smtClean="0">
                <a:latin typeface="Arial" pitchFamily="34" charset="0"/>
                <a:cs typeface="Arial" pitchFamily="34" charset="0"/>
              </a:rPr>
              <a:t>Ecosystem Services </a:t>
            </a:r>
            <a:br>
              <a:rPr lang="en-US" dirty="0" smtClean="0">
                <a:latin typeface="Arial" pitchFamily="34" charset="0"/>
                <a:cs typeface="Arial" pitchFamily="34" charset="0"/>
              </a:rPr>
            </a:br>
            <a:r>
              <a:rPr lang="en-US" dirty="0" smtClean="0">
                <a:latin typeface="Arial" pitchFamily="34" charset="0"/>
                <a:cs typeface="Arial" pitchFamily="34" charset="0"/>
              </a:rPr>
              <a:t>or Environmental </a:t>
            </a:r>
            <a:br>
              <a:rPr lang="en-US" dirty="0" smtClean="0">
                <a:latin typeface="Arial" pitchFamily="34" charset="0"/>
                <a:cs typeface="Arial" pitchFamily="34" charset="0"/>
              </a:rPr>
            </a:br>
            <a:r>
              <a:rPr lang="en-US" dirty="0" smtClean="0">
                <a:latin typeface="Arial" pitchFamily="34" charset="0"/>
                <a:cs typeface="Arial" pitchFamily="34" charset="0"/>
              </a:rPr>
              <a:t>Benefit</a:t>
            </a:r>
            <a:r>
              <a:rPr lang="en-US" dirty="0" smtClean="0"/>
              <a:t>  </a:t>
            </a:r>
            <a:endParaRPr lang="en-US" b="1" dirty="0" smtClean="0"/>
          </a:p>
          <a:p>
            <a:pPr lvl="1">
              <a:buNone/>
            </a:pPr>
            <a:endParaRPr lang="en-US" dirty="0"/>
          </a:p>
        </p:txBody>
      </p:sp>
      <p:pic>
        <p:nvPicPr>
          <p:cNvPr id="6145" name="Picture 1"/>
          <p:cNvPicPr>
            <a:picLocks noChangeAspect="1" noChangeArrowheads="1"/>
          </p:cNvPicPr>
          <p:nvPr/>
        </p:nvPicPr>
        <p:blipFill>
          <a:blip r:embed="rId2" cstate="print"/>
          <a:srcRect/>
          <a:stretch>
            <a:fillRect/>
          </a:stretch>
        </p:blipFill>
        <p:spPr bwMode="auto">
          <a:xfrm>
            <a:off x="3962400" y="2667000"/>
            <a:ext cx="5039064"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43712"/>
          </a:xfrm>
        </p:spPr>
        <p:txBody>
          <a:bodyPr>
            <a:normAutofit fontScale="90000"/>
          </a:bodyPr>
          <a:lstStyle/>
          <a:p>
            <a:r>
              <a:rPr lang="en-US" b="1" dirty="0" smtClean="0"/>
              <a:t>Municipalities – Planning</a:t>
            </a:r>
            <a:endParaRPr lang="en-US" b="1" dirty="0"/>
          </a:p>
        </p:txBody>
      </p:sp>
      <p:pic>
        <p:nvPicPr>
          <p:cNvPr id="4" name="Picture 2"/>
          <p:cNvPicPr>
            <a:picLocks noChangeAspect="1" noChangeArrowheads="1"/>
          </p:cNvPicPr>
          <p:nvPr/>
        </p:nvPicPr>
        <p:blipFill>
          <a:blip r:embed="rId2" cstate="print"/>
          <a:srcRect/>
          <a:stretch>
            <a:fillRect/>
          </a:stretch>
        </p:blipFill>
        <p:spPr bwMode="auto">
          <a:xfrm>
            <a:off x="4267200" y="1164488"/>
            <a:ext cx="4572000" cy="569351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609600" y="2971800"/>
            <a:ext cx="2819400" cy="3410971"/>
          </a:xfrm>
          <a:prstGeom prst="rect">
            <a:avLst/>
          </a:prstGeom>
          <a:noFill/>
          <a:ln w="9525">
            <a:noFill/>
            <a:miter lim="800000"/>
            <a:headEnd/>
            <a:tailEnd/>
          </a:ln>
        </p:spPr>
      </p:pic>
      <p:sp>
        <p:nvSpPr>
          <p:cNvPr id="6" name="Title 1"/>
          <p:cNvSpPr txBox="1">
            <a:spLocks/>
          </p:cNvSpPr>
          <p:nvPr/>
        </p:nvSpPr>
        <p:spPr>
          <a:xfrm>
            <a:off x="457200" y="1295400"/>
            <a:ext cx="3505200" cy="1219200"/>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tx2"/>
                </a:solidFill>
                <a:effectLst/>
                <a:uLnTx/>
                <a:uFillTx/>
                <a:latin typeface="+mj-lt"/>
                <a:ea typeface="+mj-ea"/>
                <a:cs typeface="+mj-cs"/>
              </a:rPr>
              <a:t>Planning for Wetlands</a:t>
            </a:r>
            <a:r>
              <a:rPr kumimoji="0" lang="en-US" sz="2400" b="0" i="0" u="none" strike="noStrike" kern="1200" cap="none" spc="0" normalizeH="0" baseline="0" noProof="0" dirty="0" smtClean="0">
                <a:ln>
                  <a:noFill/>
                </a:ln>
                <a:solidFill>
                  <a:schemeClr val="tx2"/>
                </a:solidFill>
                <a:effectLst/>
                <a:uLnTx/>
                <a:uFillTx/>
                <a:latin typeface="+mj-lt"/>
                <a:ea typeface="+mj-ea"/>
                <a:cs typeface="+mj-cs"/>
              </a:rPr>
              <a:t> </a:t>
            </a:r>
            <a:br>
              <a:rPr kumimoji="0" lang="en-US" sz="2400" b="0" i="0" u="none" strike="noStrike" kern="1200" cap="none" spc="0" normalizeH="0" baseline="0" noProof="0" dirty="0" smtClean="0">
                <a:ln>
                  <a:noFill/>
                </a:ln>
                <a:solidFill>
                  <a:schemeClr val="tx2"/>
                </a:solidFill>
                <a:effectLst/>
                <a:uLnTx/>
                <a:uFillTx/>
                <a:latin typeface="+mj-lt"/>
                <a:ea typeface="+mj-ea"/>
                <a:cs typeface="+mj-cs"/>
              </a:rPr>
            </a:br>
            <a:r>
              <a:rPr kumimoji="0" lang="en-US" sz="2400" b="0" i="0" u="none" strike="noStrike" kern="1200" cap="none" spc="0" normalizeH="0" baseline="0" noProof="0" dirty="0" smtClean="0">
                <a:ln>
                  <a:noFill/>
                </a:ln>
                <a:solidFill>
                  <a:schemeClr val="tx2"/>
                </a:solidFill>
                <a:effectLst/>
                <a:uLnTx/>
                <a:uFillTx/>
                <a:latin typeface="+mj-lt"/>
                <a:ea typeface="+mj-ea"/>
                <a:cs typeface="+mj-cs"/>
              </a:rPr>
              <a:t>Keeping Opportunities for Protection and Restoration</a:t>
            </a:r>
            <a:endParaRPr kumimoji="0" lang="en-US" sz="24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Conservation Groups and Government Agencies</a:t>
            </a:r>
            <a:endParaRPr lang="en-US" b="1" dirty="0"/>
          </a:p>
        </p:txBody>
      </p:sp>
      <p:sp>
        <p:nvSpPr>
          <p:cNvPr id="3" name="Content Placeholder 2"/>
          <p:cNvSpPr>
            <a:spLocks noGrp="1"/>
          </p:cNvSpPr>
          <p:nvPr>
            <p:ph idx="1"/>
          </p:nvPr>
        </p:nvSpPr>
        <p:spPr/>
        <p:txBody>
          <a:bodyPr/>
          <a:lstStyle/>
          <a:p>
            <a:r>
              <a:rPr lang="en-US" b="1" dirty="0" smtClean="0">
                <a:latin typeface="Arial" pitchFamily="34" charset="0"/>
                <a:cs typeface="Arial" pitchFamily="34" charset="0"/>
              </a:rPr>
              <a:t>Target Outreach and Score/Rank Projects</a:t>
            </a:r>
          </a:p>
          <a:p>
            <a:pPr lvl="1"/>
            <a:r>
              <a:rPr lang="en-US" dirty="0" smtClean="0">
                <a:latin typeface="Arial" pitchFamily="34" charset="0"/>
                <a:cs typeface="Arial" pitchFamily="34" charset="0"/>
              </a:rPr>
              <a:t>USDA - </a:t>
            </a:r>
            <a:r>
              <a:rPr lang="en-US" sz="2000" dirty="0" smtClean="0">
                <a:latin typeface="Arial" pitchFamily="34" charset="0"/>
                <a:cs typeface="Arial" pitchFamily="34" charset="0"/>
              </a:rPr>
              <a:t>Wetland Reserve Program (WRP)</a:t>
            </a:r>
          </a:p>
          <a:p>
            <a:pPr lvl="1"/>
            <a:r>
              <a:rPr lang="en-US" dirty="0" smtClean="0">
                <a:latin typeface="Arial" pitchFamily="34" charset="0"/>
                <a:cs typeface="Arial" pitchFamily="34" charset="0"/>
              </a:rPr>
              <a:t>USFWS - </a:t>
            </a:r>
            <a:r>
              <a:rPr lang="en-US" sz="2000" dirty="0" smtClean="0">
                <a:latin typeface="Arial" pitchFamily="34" charset="0"/>
                <a:cs typeface="Arial" pitchFamily="34" charset="0"/>
              </a:rPr>
              <a:t>Partners for Fish and Wildlife Program</a:t>
            </a:r>
          </a:p>
          <a:p>
            <a:pPr lvl="1"/>
            <a:r>
              <a:rPr lang="en-US" dirty="0" smtClean="0">
                <a:latin typeface="Arial" pitchFamily="34" charset="0"/>
                <a:cs typeface="Arial" pitchFamily="34" charset="0"/>
              </a:rPr>
              <a:t>MDNR </a:t>
            </a:r>
            <a:r>
              <a:rPr lang="en-US" sz="2000" dirty="0" smtClean="0">
                <a:latin typeface="Arial" pitchFamily="34" charset="0"/>
                <a:cs typeface="Arial" pitchFamily="34" charset="0"/>
              </a:rPr>
              <a:t>– Landowner Incentive Program</a:t>
            </a:r>
          </a:p>
          <a:p>
            <a:pPr lvl="1"/>
            <a:r>
              <a:rPr lang="en-US" dirty="0" smtClean="0">
                <a:latin typeface="Arial" pitchFamily="34" charset="0"/>
                <a:cs typeface="Arial" pitchFamily="34" charset="0"/>
              </a:rPr>
              <a:t>Land Trusts</a:t>
            </a:r>
          </a:p>
          <a:p>
            <a:pPr lvl="1"/>
            <a:r>
              <a:rPr lang="en-US" dirty="0" smtClean="0">
                <a:latin typeface="Arial" pitchFamily="34" charset="0"/>
                <a:cs typeface="Arial" pitchFamily="34" charset="0"/>
              </a:rPr>
              <a:t>Ducks Unlimited</a:t>
            </a:r>
          </a:p>
          <a:p>
            <a:endParaRPr lang="en-US" dirty="0"/>
          </a:p>
        </p:txBody>
      </p:sp>
      <p:pic>
        <p:nvPicPr>
          <p:cNvPr id="4" name="Picture 8" descr="wetland.jpg"/>
          <p:cNvPicPr>
            <a:picLocks noChangeAspect="1"/>
          </p:cNvPicPr>
          <p:nvPr/>
        </p:nvPicPr>
        <p:blipFill>
          <a:blip r:embed="rId2" cstate="print"/>
          <a:srcRect/>
          <a:stretch>
            <a:fillRect/>
          </a:stretch>
        </p:blipFill>
        <p:spPr bwMode="auto">
          <a:xfrm>
            <a:off x="6019800" y="3352800"/>
            <a:ext cx="2536722" cy="32766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lack River Sunset.jpg"/>
          <p:cNvPicPr>
            <a:picLocks noGrp="1" noChangeAspect="1"/>
          </p:cNvPicPr>
          <p:nvPr>
            <p:ph idx="1"/>
          </p:nvPr>
        </p:nvPicPr>
        <p:blipFill>
          <a:blip r:embed="rId2" cstate="print"/>
          <a:stretch>
            <a:fillRect/>
          </a:stretch>
        </p:blipFill>
        <p:spPr>
          <a:xfrm>
            <a:off x="762000" y="1600200"/>
            <a:ext cx="7583681" cy="5257800"/>
          </a:xfrm>
        </p:spPr>
      </p:pic>
      <p:sp>
        <p:nvSpPr>
          <p:cNvPr id="5" name="TextBox 4"/>
          <p:cNvSpPr txBox="1"/>
          <p:nvPr/>
        </p:nvSpPr>
        <p:spPr>
          <a:xfrm>
            <a:off x="685800" y="304800"/>
            <a:ext cx="7543800" cy="1323439"/>
          </a:xfrm>
          <a:prstGeom prst="rect">
            <a:avLst/>
          </a:prstGeom>
          <a:noFill/>
        </p:spPr>
        <p:txBody>
          <a:bodyPr wrap="square" rtlCol="0">
            <a:spAutoFit/>
          </a:bodyPr>
          <a:lstStyle/>
          <a:p>
            <a:r>
              <a:rPr lang="en-US" sz="4000" b="1" dirty="0" smtClean="0">
                <a:solidFill>
                  <a:schemeClr val="accent2">
                    <a:lumMod val="75000"/>
                  </a:schemeClr>
                </a:solidFill>
              </a:rPr>
              <a:t>Protect and Restore Wetlands </a:t>
            </a:r>
            <a:br>
              <a:rPr lang="en-US" sz="4000" b="1" dirty="0" smtClean="0">
                <a:solidFill>
                  <a:schemeClr val="accent2">
                    <a:lumMod val="75000"/>
                  </a:schemeClr>
                </a:solidFill>
              </a:rPr>
            </a:br>
            <a:r>
              <a:rPr lang="en-US" sz="4000" b="1" dirty="0" smtClean="0">
                <a:solidFill>
                  <a:schemeClr val="accent2">
                    <a:lumMod val="75000"/>
                  </a:schemeClr>
                </a:solidFill>
              </a:rPr>
              <a:t>They Are Working For YOU!</a:t>
            </a:r>
            <a:endParaRPr lang="en-US" sz="4000" b="1"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38200"/>
          </a:xfrm>
        </p:spPr>
        <p:txBody>
          <a:bodyPr>
            <a:normAutofit/>
          </a:bodyPr>
          <a:lstStyle/>
          <a:p>
            <a:r>
              <a:rPr lang="en-US" b="1" dirty="0" smtClean="0"/>
              <a:t>Watershed Organizations</a:t>
            </a:r>
            <a:endParaRPr lang="en-US" b="1" dirty="0"/>
          </a:p>
        </p:txBody>
      </p:sp>
      <p:sp>
        <p:nvSpPr>
          <p:cNvPr id="3" name="Content Placeholder 2"/>
          <p:cNvSpPr>
            <a:spLocks noGrp="1"/>
          </p:cNvSpPr>
          <p:nvPr>
            <p:ph idx="1"/>
          </p:nvPr>
        </p:nvSpPr>
        <p:spPr>
          <a:xfrm>
            <a:off x="457200" y="1371600"/>
            <a:ext cx="8229600" cy="5334000"/>
          </a:xfrm>
        </p:spPr>
        <p:txBody>
          <a:bodyPr>
            <a:normAutofit lnSpcReduction="10000"/>
          </a:bodyPr>
          <a:lstStyle/>
          <a:p>
            <a:r>
              <a:rPr lang="en-US" dirty="0" smtClean="0">
                <a:latin typeface="Arial" pitchFamily="34" charset="0"/>
                <a:cs typeface="Arial" pitchFamily="34" charset="0"/>
              </a:rPr>
              <a:t>Alliance for the Great Lakes - </a:t>
            </a:r>
            <a:r>
              <a:rPr lang="en-US" sz="2000" dirty="0" smtClean="0">
                <a:latin typeface="Arial" pitchFamily="34" charset="0"/>
                <a:cs typeface="Arial" pitchFamily="34" charset="0"/>
              </a:rPr>
              <a:t>www.greatlakes.org </a:t>
            </a:r>
          </a:p>
          <a:p>
            <a:pPr>
              <a:buNone/>
            </a:pPr>
            <a:endParaRPr lang="en-US" sz="1400" dirty="0" smtClean="0">
              <a:latin typeface="Arial" pitchFamily="34" charset="0"/>
              <a:cs typeface="Arial" pitchFamily="34" charset="0"/>
            </a:endParaRPr>
          </a:p>
          <a:p>
            <a:pPr lvl="1"/>
            <a:r>
              <a:rPr lang="en-US" dirty="0" smtClean="0">
                <a:latin typeface="Arial" pitchFamily="34" charset="0"/>
                <a:cs typeface="Arial" pitchFamily="34" charset="0"/>
              </a:rPr>
              <a:t>Friends of the St. Joe River -   </a:t>
            </a:r>
            <a:r>
              <a:rPr lang="en-US" sz="2000" dirty="0" smtClean="0">
                <a:latin typeface="Arial" pitchFamily="34" charset="0"/>
                <a:cs typeface="Arial" pitchFamily="34" charset="0"/>
              </a:rPr>
              <a:t>www.fotsjr.org</a:t>
            </a:r>
          </a:p>
          <a:p>
            <a:pPr lvl="2"/>
            <a:r>
              <a:rPr lang="en-US" dirty="0" smtClean="0">
                <a:latin typeface="Arial" pitchFamily="34" charset="0"/>
                <a:cs typeface="Arial" pitchFamily="34" charset="0"/>
              </a:rPr>
              <a:t>Two Rivers Coalition – </a:t>
            </a:r>
            <a:br>
              <a:rPr lang="en-US" dirty="0" smtClean="0">
                <a:latin typeface="Arial" pitchFamily="34" charset="0"/>
                <a:cs typeface="Arial" pitchFamily="34" charset="0"/>
              </a:rPr>
            </a:br>
            <a:r>
              <a:rPr lang="en-US" sz="2000" dirty="0" smtClean="0">
                <a:latin typeface="Arial" pitchFamily="34" charset="0"/>
                <a:cs typeface="Arial" pitchFamily="34" charset="0"/>
              </a:rPr>
              <a:t>www.TwoRiversCoalition.org</a:t>
            </a:r>
          </a:p>
          <a:p>
            <a:pPr lvl="2"/>
            <a:endParaRPr lang="en-US" sz="800" dirty="0" smtClean="0">
              <a:latin typeface="Arial" pitchFamily="34" charset="0"/>
              <a:cs typeface="Arial" pitchFamily="34" charset="0"/>
            </a:endParaRPr>
          </a:p>
          <a:p>
            <a:pPr lvl="2"/>
            <a:r>
              <a:rPr lang="en-US" dirty="0" smtClean="0">
                <a:latin typeface="Arial" pitchFamily="34" charset="0"/>
                <a:cs typeface="Arial" pitchFamily="34" charset="0"/>
              </a:rPr>
              <a:t>Hickory Creek Watershed Partnership– w</a:t>
            </a:r>
            <a:r>
              <a:rPr lang="en-US" sz="2000" dirty="0" smtClean="0">
                <a:latin typeface="Arial" pitchFamily="34" charset="0"/>
                <a:cs typeface="Arial" pitchFamily="34" charset="0"/>
              </a:rPr>
              <a:t>ww.swmpc.org/hickory.asp</a:t>
            </a:r>
          </a:p>
          <a:p>
            <a:pPr lvl="2"/>
            <a:endParaRPr lang="en-US" sz="900" dirty="0" smtClean="0">
              <a:latin typeface="Arial" pitchFamily="34" charset="0"/>
              <a:cs typeface="Arial" pitchFamily="34" charset="0"/>
            </a:endParaRPr>
          </a:p>
          <a:p>
            <a:pPr lvl="2"/>
            <a:r>
              <a:rPr lang="en-US" dirty="0" smtClean="0">
                <a:latin typeface="Arial" pitchFamily="34" charset="0"/>
                <a:cs typeface="Arial" pitchFamily="34" charset="0"/>
              </a:rPr>
              <a:t>Friends of McCoy Creek </a:t>
            </a:r>
          </a:p>
          <a:p>
            <a:pPr lvl="2">
              <a:buNone/>
            </a:pPr>
            <a:endParaRPr lang="en-US" sz="900" dirty="0" smtClean="0">
              <a:latin typeface="Arial" pitchFamily="34" charset="0"/>
              <a:cs typeface="Arial" pitchFamily="34" charset="0"/>
            </a:endParaRPr>
          </a:p>
          <a:p>
            <a:pPr lvl="2"/>
            <a:r>
              <a:rPr lang="en-US" dirty="0" smtClean="0">
                <a:latin typeface="Arial" pitchFamily="34" charset="0"/>
                <a:cs typeface="Arial" pitchFamily="34" charset="0"/>
              </a:rPr>
              <a:t>Partnership for MEANDRS </a:t>
            </a:r>
          </a:p>
          <a:p>
            <a:pPr lvl="2"/>
            <a:endParaRPr lang="en-US" dirty="0" smtClean="0">
              <a:latin typeface="Arial" pitchFamily="34" charset="0"/>
              <a:cs typeface="Arial" pitchFamily="34" charset="0"/>
            </a:endParaRPr>
          </a:p>
          <a:p>
            <a:pPr lvl="1"/>
            <a:r>
              <a:rPr lang="en-US" dirty="0" smtClean="0">
                <a:latin typeface="Arial" pitchFamily="34" charset="0"/>
                <a:cs typeface="Arial" pitchFamily="34" charset="0"/>
              </a:rPr>
              <a:t>Galien River Watershed Project – </a:t>
            </a:r>
            <a:br>
              <a:rPr lang="en-US" dirty="0" smtClean="0">
                <a:latin typeface="Arial" pitchFamily="34" charset="0"/>
                <a:cs typeface="Arial" pitchFamily="34" charset="0"/>
              </a:rPr>
            </a:br>
            <a:r>
              <a:rPr lang="en-US" sz="2000" dirty="0" smtClean="0">
                <a:latin typeface="Arial" pitchFamily="34" charset="0"/>
                <a:cs typeface="Arial" pitchFamily="34" charset="0"/>
              </a:rPr>
              <a:t>www.swmpc.org/grw.asp</a:t>
            </a:r>
          </a:p>
          <a:p>
            <a:pPr lvl="1"/>
            <a:endParaRPr lang="en-US" dirty="0" smtClean="0">
              <a:latin typeface="Arial" pitchFamily="34" charset="0"/>
              <a:cs typeface="Arial" pitchFamily="34" charset="0"/>
            </a:endParaRPr>
          </a:p>
          <a:p>
            <a:pPr lvl="1"/>
            <a:r>
              <a:rPr lang="en-US" dirty="0" smtClean="0">
                <a:latin typeface="Arial" pitchFamily="34" charset="0"/>
                <a:cs typeface="Arial" pitchFamily="34" charset="0"/>
              </a:rPr>
              <a:t>Several Lake Associations (Paw </a:t>
            </a:r>
            <a:r>
              <a:rPr lang="en-US" dirty="0" err="1" smtClean="0">
                <a:latin typeface="Arial" pitchFamily="34" charset="0"/>
                <a:cs typeface="Arial" pitchFamily="34" charset="0"/>
              </a:rPr>
              <a:t>Paw</a:t>
            </a:r>
            <a:r>
              <a:rPr lang="en-US" dirty="0" smtClean="0">
                <a:latin typeface="Arial" pitchFamily="34" charset="0"/>
                <a:cs typeface="Arial" pitchFamily="34" charset="0"/>
              </a:rPr>
              <a:t> Lake)</a:t>
            </a:r>
            <a:endParaRPr lang="en-US" dirty="0">
              <a:latin typeface="Arial" pitchFamily="34" charset="0"/>
              <a:cs typeface="Arial" pitchFamily="34" charset="0"/>
            </a:endParaRPr>
          </a:p>
        </p:txBody>
      </p:sp>
      <p:pic>
        <p:nvPicPr>
          <p:cNvPr id="4" name="Picture 6" descr="GalienCover-New"/>
          <p:cNvPicPr>
            <a:picLocks noChangeAspect="1" noChangeArrowheads="1"/>
          </p:cNvPicPr>
          <p:nvPr/>
        </p:nvPicPr>
        <p:blipFill>
          <a:blip r:embed="rId2" cstate="print">
            <a:lum bright="20000" contrast="6000"/>
          </a:blip>
          <a:srcRect l="22714" t="26190" r="22714" b="22449"/>
          <a:stretch>
            <a:fillRect/>
          </a:stretch>
        </p:blipFill>
        <p:spPr bwMode="auto">
          <a:xfrm>
            <a:off x="7315200" y="5257800"/>
            <a:ext cx="1538606" cy="1254732"/>
          </a:xfrm>
          <a:prstGeom prst="rect">
            <a:avLst/>
          </a:prstGeom>
          <a:solidFill>
            <a:schemeClr val="accent1">
              <a:alpha val="43137"/>
            </a:schemeClr>
          </a:solidFill>
          <a:ln w="9525">
            <a:solidFill>
              <a:schemeClr val="tx1"/>
            </a:solidFill>
            <a:miter lim="800000"/>
            <a:headEnd/>
            <a:tailEnd/>
          </a:ln>
        </p:spPr>
      </p:pic>
      <p:pic>
        <p:nvPicPr>
          <p:cNvPr id="5" name="Picture 4" descr="meandrs1.jpg"/>
          <p:cNvPicPr>
            <a:picLocks noChangeAspect="1"/>
          </p:cNvPicPr>
          <p:nvPr/>
        </p:nvPicPr>
        <p:blipFill>
          <a:blip r:embed="rId3" cstate="print"/>
          <a:stretch>
            <a:fillRect/>
          </a:stretch>
        </p:blipFill>
        <p:spPr>
          <a:xfrm>
            <a:off x="5029200" y="3733800"/>
            <a:ext cx="2057400" cy="1313481"/>
          </a:xfrm>
          <a:prstGeom prst="rect">
            <a:avLst/>
          </a:prstGeom>
        </p:spPr>
      </p:pic>
      <p:pic>
        <p:nvPicPr>
          <p:cNvPr id="6" name="Picture 5" descr="~TRC logo vert color.jpg"/>
          <p:cNvPicPr>
            <a:picLocks noChangeAspect="1"/>
          </p:cNvPicPr>
          <p:nvPr/>
        </p:nvPicPr>
        <p:blipFill>
          <a:blip r:embed="rId4" cstate="print"/>
          <a:stretch>
            <a:fillRect/>
          </a:stretch>
        </p:blipFill>
        <p:spPr>
          <a:xfrm>
            <a:off x="7277307" y="3352800"/>
            <a:ext cx="1866693" cy="1447800"/>
          </a:xfrm>
          <a:prstGeom prst="rect">
            <a:avLst/>
          </a:prstGeom>
        </p:spPr>
      </p:pic>
      <p:pic>
        <p:nvPicPr>
          <p:cNvPr id="7" name="Picture 6" descr="RoundLogo.jpg"/>
          <p:cNvPicPr>
            <a:picLocks noChangeAspect="1"/>
          </p:cNvPicPr>
          <p:nvPr/>
        </p:nvPicPr>
        <p:blipFill>
          <a:blip r:embed="rId5" cstate="print"/>
          <a:stretch>
            <a:fillRect/>
          </a:stretch>
        </p:blipFill>
        <p:spPr>
          <a:xfrm>
            <a:off x="7467600" y="1524000"/>
            <a:ext cx="1543805" cy="16002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Mike and kid at beach"/>
          <p:cNvPicPr>
            <a:picLocks noChangeAspect="1" noChangeArrowheads="1"/>
          </p:cNvPicPr>
          <p:nvPr/>
        </p:nvPicPr>
        <p:blipFill>
          <a:blip r:embed="rId3" cstate="print"/>
          <a:srcRect/>
          <a:stretch>
            <a:fillRect/>
          </a:stretch>
        </p:blipFill>
        <p:spPr bwMode="auto">
          <a:xfrm>
            <a:off x="4191000" y="762000"/>
            <a:ext cx="4724400" cy="3027362"/>
          </a:xfrm>
          <a:prstGeom prst="rect">
            <a:avLst/>
          </a:prstGeom>
          <a:noFill/>
          <a:ln w="9525">
            <a:noFill/>
            <a:miter lim="800000"/>
            <a:headEnd/>
            <a:tailEnd/>
          </a:ln>
        </p:spPr>
      </p:pic>
      <p:pic>
        <p:nvPicPr>
          <p:cNvPr id="56323" name="Picture 3" descr="Kid waiving"/>
          <p:cNvPicPr>
            <a:picLocks noChangeAspect="1" noChangeArrowheads="1"/>
          </p:cNvPicPr>
          <p:nvPr/>
        </p:nvPicPr>
        <p:blipFill>
          <a:blip r:embed="rId4" cstate="print"/>
          <a:srcRect/>
          <a:stretch>
            <a:fillRect/>
          </a:stretch>
        </p:blipFill>
        <p:spPr bwMode="auto">
          <a:xfrm>
            <a:off x="5105400" y="3200400"/>
            <a:ext cx="3657600" cy="2432050"/>
          </a:xfrm>
          <a:prstGeom prst="rect">
            <a:avLst/>
          </a:prstGeom>
          <a:noFill/>
          <a:ln w="9525">
            <a:noFill/>
            <a:miter lim="800000"/>
            <a:headEnd/>
            <a:tailEnd/>
          </a:ln>
        </p:spPr>
      </p:pic>
      <p:pic>
        <p:nvPicPr>
          <p:cNvPr id="56324" name="Picture 4" descr="Canoe"/>
          <p:cNvPicPr>
            <a:picLocks noChangeAspect="1" noChangeArrowheads="1"/>
          </p:cNvPicPr>
          <p:nvPr/>
        </p:nvPicPr>
        <p:blipFill>
          <a:blip r:embed="rId5" cstate="print"/>
          <a:srcRect/>
          <a:stretch>
            <a:fillRect/>
          </a:stretch>
        </p:blipFill>
        <p:spPr bwMode="auto">
          <a:xfrm>
            <a:off x="1447800" y="3429000"/>
            <a:ext cx="3581400" cy="2381250"/>
          </a:xfrm>
          <a:prstGeom prst="rect">
            <a:avLst/>
          </a:prstGeom>
          <a:noFill/>
          <a:ln w="9525">
            <a:noFill/>
            <a:miter lim="800000"/>
            <a:headEnd/>
            <a:tailEnd/>
          </a:ln>
        </p:spPr>
      </p:pic>
      <p:pic>
        <p:nvPicPr>
          <p:cNvPr id="56325" name="Picture 5" descr="KidDrinkingWater"/>
          <p:cNvPicPr>
            <a:picLocks noChangeAspect="1" noChangeArrowheads="1"/>
          </p:cNvPicPr>
          <p:nvPr/>
        </p:nvPicPr>
        <p:blipFill>
          <a:blip r:embed="rId6" cstate="print"/>
          <a:srcRect/>
          <a:stretch>
            <a:fillRect/>
          </a:stretch>
        </p:blipFill>
        <p:spPr bwMode="auto">
          <a:xfrm>
            <a:off x="304800" y="1371600"/>
            <a:ext cx="2552700" cy="3124200"/>
          </a:xfrm>
          <a:prstGeom prst="rect">
            <a:avLst/>
          </a:prstGeom>
          <a:noFill/>
          <a:ln w="9525">
            <a:noFill/>
            <a:miter lim="800000"/>
            <a:headEnd/>
            <a:tailEnd/>
          </a:ln>
        </p:spPr>
      </p:pic>
      <p:sp>
        <p:nvSpPr>
          <p:cNvPr id="56326" name="Text Box 6"/>
          <p:cNvSpPr txBox="1">
            <a:spLocks noChangeArrowheads="1"/>
          </p:cNvSpPr>
          <p:nvPr/>
        </p:nvSpPr>
        <p:spPr bwMode="auto">
          <a:xfrm>
            <a:off x="7038975" y="1338263"/>
            <a:ext cx="1452563" cy="396875"/>
          </a:xfrm>
          <a:prstGeom prst="rect">
            <a:avLst/>
          </a:prstGeom>
          <a:noFill/>
          <a:ln w="9525">
            <a:noFill/>
            <a:miter lim="800000"/>
            <a:headEnd/>
            <a:tailEnd/>
          </a:ln>
        </p:spPr>
        <p:txBody>
          <a:bodyPr wrap="none">
            <a:spAutoFit/>
          </a:bodyPr>
          <a:lstStyle/>
          <a:p>
            <a:r>
              <a:rPr lang="en-US" sz="2000" b="1">
                <a:solidFill>
                  <a:srgbClr val="FF0066"/>
                </a:solidFill>
              </a:rPr>
              <a:t>Swimming</a:t>
            </a:r>
          </a:p>
        </p:txBody>
      </p:sp>
      <p:sp>
        <p:nvSpPr>
          <p:cNvPr id="56327" name="Text Box 7"/>
          <p:cNvSpPr txBox="1">
            <a:spLocks noChangeArrowheads="1"/>
          </p:cNvSpPr>
          <p:nvPr/>
        </p:nvSpPr>
        <p:spPr bwMode="auto">
          <a:xfrm>
            <a:off x="3733800" y="4800600"/>
            <a:ext cx="1343025" cy="396875"/>
          </a:xfrm>
          <a:prstGeom prst="rect">
            <a:avLst/>
          </a:prstGeom>
          <a:noFill/>
          <a:ln w="9525">
            <a:noFill/>
            <a:miter lim="800000"/>
            <a:headEnd/>
            <a:tailEnd/>
          </a:ln>
        </p:spPr>
        <p:txBody>
          <a:bodyPr wrap="none">
            <a:spAutoFit/>
          </a:bodyPr>
          <a:lstStyle/>
          <a:p>
            <a:r>
              <a:rPr lang="en-US" sz="2000" b="1" dirty="0">
                <a:solidFill>
                  <a:srgbClr val="FF0066"/>
                </a:solidFill>
              </a:rPr>
              <a:t>Canoeing</a:t>
            </a:r>
          </a:p>
        </p:txBody>
      </p:sp>
      <p:sp>
        <p:nvSpPr>
          <p:cNvPr id="56328" name="Text Box 8"/>
          <p:cNvSpPr txBox="1">
            <a:spLocks noChangeArrowheads="1"/>
          </p:cNvSpPr>
          <p:nvPr/>
        </p:nvSpPr>
        <p:spPr bwMode="auto">
          <a:xfrm>
            <a:off x="685800" y="4114800"/>
            <a:ext cx="1946275" cy="396875"/>
          </a:xfrm>
          <a:prstGeom prst="rect">
            <a:avLst/>
          </a:prstGeom>
          <a:noFill/>
          <a:ln w="9525">
            <a:noFill/>
            <a:miter lim="800000"/>
            <a:headEnd/>
            <a:tailEnd/>
          </a:ln>
        </p:spPr>
        <p:txBody>
          <a:bodyPr wrap="none">
            <a:spAutoFit/>
          </a:bodyPr>
          <a:lstStyle/>
          <a:p>
            <a:r>
              <a:rPr lang="en-US" sz="2000" b="1" dirty="0">
                <a:solidFill>
                  <a:srgbClr val="FF0066"/>
                </a:solidFill>
              </a:rPr>
              <a:t>Drinking water</a:t>
            </a:r>
          </a:p>
        </p:txBody>
      </p:sp>
      <p:sp>
        <p:nvSpPr>
          <p:cNvPr id="56329" name="Text Box 9"/>
          <p:cNvSpPr txBox="1">
            <a:spLocks noChangeArrowheads="1"/>
          </p:cNvSpPr>
          <p:nvPr/>
        </p:nvSpPr>
        <p:spPr bwMode="auto">
          <a:xfrm>
            <a:off x="7267575" y="4157663"/>
            <a:ext cx="1752600" cy="701675"/>
          </a:xfrm>
          <a:prstGeom prst="rect">
            <a:avLst/>
          </a:prstGeom>
          <a:noFill/>
          <a:ln w="9525">
            <a:noFill/>
            <a:miter lim="800000"/>
            <a:headEnd/>
            <a:tailEnd/>
          </a:ln>
        </p:spPr>
        <p:txBody>
          <a:bodyPr>
            <a:spAutoFit/>
          </a:bodyPr>
          <a:lstStyle/>
          <a:p>
            <a:r>
              <a:rPr lang="en-US" sz="2000" b="1">
                <a:solidFill>
                  <a:srgbClr val="FF0066"/>
                </a:solidFill>
              </a:rPr>
              <a:t>Playing in the water</a:t>
            </a:r>
          </a:p>
        </p:txBody>
      </p:sp>
      <p:pic>
        <p:nvPicPr>
          <p:cNvPr id="56330" name="Picture 10" descr="S:\Watersheds\Phase II\logos\2Keep It Blue copy.jpg"/>
          <p:cNvPicPr>
            <a:picLocks noChangeAspect="1" noChangeArrowheads="1"/>
          </p:cNvPicPr>
          <p:nvPr/>
        </p:nvPicPr>
        <p:blipFill>
          <a:blip r:embed="rId7" cstate="print"/>
          <a:srcRect/>
          <a:stretch>
            <a:fillRect/>
          </a:stretch>
        </p:blipFill>
        <p:spPr bwMode="auto">
          <a:xfrm>
            <a:off x="5360988" y="5521325"/>
            <a:ext cx="3783012" cy="1336675"/>
          </a:xfrm>
          <a:prstGeom prst="rect">
            <a:avLst/>
          </a:prstGeom>
          <a:noFill/>
          <a:ln w="9525">
            <a:noFill/>
            <a:miter lim="800000"/>
            <a:headEnd/>
            <a:tailEnd/>
          </a:ln>
        </p:spPr>
      </p:pic>
      <p:sp>
        <p:nvSpPr>
          <p:cNvPr id="56331" name="Rectangle 11"/>
          <p:cNvSpPr>
            <a:spLocks noChangeArrowheads="1"/>
          </p:cNvSpPr>
          <p:nvPr/>
        </p:nvSpPr>
        <p:spPr bwMode="auto">
          <a:xfrm>
            <a:off x="152400" y="5780782"/>
            <a:ext cx="5257800" cy="1077218"/>
          </a:xfrm>
          <a:prstGeom prst="rect">
            <a:avLst/>
          </a:prstGeom>
          <a:noFill/>
          <a:ln w="9525">
            <a:noFill/>
            <a:miter lim="800000"/>
            <a:headEnd/>
            <a:tailEnd/>
          </a:ln>
        </p:spPr>
        <p:txBody>
          <a:bodyPr wrap="square">
            <a:spAutoFit/>
          </a:bodyPr>
          <a:lstStyle/>
          <a:p>
            <a:r>
              <a:rPr lang="en-US" sz="3200" dirty="0"/>
              <a:t>For more information visit: </a:t>
            </a:r>
          </a:p>
          <a:p>
            <a:r>
              <a:rPr lang="en-US" sz="3200" b="1" dirty="0"/>
              <a:t>www.swmpc.org/water.asp</a:t>
            </a:r>
          </a:p>
        </p:txBody>
      </p:sp>
      <p:sp>
        <p:nvSpPr>
          <p:cNvPr id="12" name="Rectangle 2"/>
          <p:cNvSpPr>
            <a:spLocks noGrp="1" noChangeArrowheads="1"/>
          </p:cNvSpPr>
          <p:nvPr>
            <p:ph type="title"/>
          </p:nvPr>
        </p:nvSpPr>
        <p:spPr>
          <a:xfrm>
            <a:off x="533400" y="0"/>
            <a:ext cx="8229600" cy="685800"/>
          </a:xfrm>
        </p:spPr>
        <p:txBody>
          <a:bodyPr>
            <a:normAutofit fontScale="90000"/>
          </a:bodyPr>
          <a:lstStyle/>
          <a:p>
            <a:pPr eaLnBrk="1" hangingPunct="1">
              <a:defRPr/>
            </a:pPr>
            <a:r>
              <a:rPr lang="en-US" b="1" dirty="0" smtClean="0"/>
              <a:t>Do your part so we can enjoy….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r>
              <a:rPr lang="en-US" b="1" dirty="0" smtClean="0"/>
              <a:t>The Great Lakes</a:t>
            </a:r>
            <a:endParaRPr lang="en-US" b="1" dirty="0"/>
          </a:p>
        </p:txBody>
      </p:sp>
      <p:sp>
        <p:nvSpPr>
          <p:cNvPr id="6" name="Content Placeholder 2"/>
          <p:cNvSpPr>
            <a:spLocks noGrp="1"/>
          </p:cNvSpPr>
          <p:nvPr>
            <p:ph idx="1"/>
          </p:nvPr>
        </p:nvSpPr>
        <p:spPr>
          <a:xfrm>
            <a:off x="6248400" y="990600"/>
            <a:ext cx="2667000" cy="5181600"/>
          </a:xfrm>
        </p:spPr>
        <p:txBody>
          <a:bodyPr>
            <a:normAutofit/>
          </a:bodyPr>
          <a:lstStyle/>
          <a:p>
            <a:r>
              <a:rPr lang="en-US" dirty="0" smtClean="0">
                <a:latin typeface="Arial" pitchFamily="34" charset="0"/>
                <a:cs typeface="Arial" pitchFamily="34" charset="0"/>
              </a:rPr>
              <a:t>1/5 of the world’s fresh water supply</a:t>
            </a:r>
          </a:p>
          <a:p>
            <a:endParaRPr lang="en-US" dirty="0" smtClean="0">
              <a:latin typeface="Arial" pitchFamily="34" charset="0"/>
              <a:cs typeface="Arial" pitchFamily="34" charset="0"/>
            </a:endParaRPr>
          </a:p>
          <a:p>
            <a:r>
              <a:rPr lang="en-US" dirty="0" smtClean="0">
                <a:latin typeface="Arial" pitchFamily="34" charset="0"/>
                <a:cs typeface="Arial" pitchFamily="34" charset="0"/>
              </a:rPr>
              <a:t>90% of the US fresh water supply</a:t>
            </a:r>
          </a:p>
          <a:p>
            <a:endParaRPr lang="en-US" dirty="0" smtClean="0">
              <a:latin typeface="Arial" pitchFamily="34" charset="0"/>
              <a:cs typeface="Arial" pitchFamily="34" charset="0"/>
            </a:endParaRPr>
          </a:p>
          <a:p>
            <a:r>
              <a:rPr lang="en-US" dirty="0" smtClean="0">
                <a:latin typeface="Arial" pitchFamily="34" charset="0"/>
                <a:cs typeface="Arial" pitchFamily="34" charset="0"/>
              </a:rPr>
              <a:t>Drinking water for 42 million people</a:t>
            </a:r>
          </a:p>
          <a:p>
            <a:endParaRPr lang="en-US" dirty="0" smtClean="0"/>
          </a:p>
          <a:p>
            <a:pPr>
              <a:buNone/>
            </a:pPr>
            <a:endParaRPr lang="en-US" dirty="0"/>
          </a:p>
        </p:txBody>
      </p:sp>
      <p:sp>
        <p:nvSpPr>
          <p:cNvPr id="7" name="TextBox 6"/>
          <p:cNvSpPr txBox="1"/>
          <p:nvPr/>
        </p:nvSpPr>
        <p:spPr>
          <a:xfrm>
            <a:off x="381000" y="6260068"/>
            <a:ext cx="8382000" cy="369332"/>
          </a:xfrm>
          <a:prstGeom prst="rect">
            <a:avLst/>
          </a:prstGeom>
          <a:noFill/>
        </p:spPr>
        <p:txBody>
          <a:bodyPr wrap="square" rtlCol="0">
            <a:spAutoFit/>
          </a:bodyPr>
          <a:lstStyle/>
          <a:p>
            <a:r>
              <a:rPr lang="en-US" b="1" i="1" dirty="0" smtClean="0">
                <a:latin typeface="Arial" pitchFamily="34" charset="0"/>
                <a:cs typeface="Arial" pitchFamily="34" charset="0"/>
              </a:rPr>
              <a:t>Spread evenly across the 48 states, the water would be about 9.5 feet deep.</a:t>
            </a:r>
            <a:r>
              <a:rPr lang="en-US" dirty="0" smtClean="0">
                <a:latin typeface="Arial" pitchFamily="34" charset="0"/>
                <a:cs typeface="Arial" pitchFamily="34" charset="0"/>
              </a:rPr>
              <a:t> </a:t>
            </a:r>
            <a:endParaRPr lang="en-US" dirty="0">
              <a:latin typeface="Arial" pitchFamily="34" charset="0"/>
              <a:cs typeface="Arial" pitchFamily="34" charset="0"/>
            </a:endParaRPr>
          </a:p>
        </p:txBody>
      </p:sp>
      <p:pic>
        <p:nvPicPr>
          <p:cNvPr id="2052" name="Picture 4" descr="http://www.swmpc.org/media/programs2/map_1.gif"/>
          <p:cNvPicPr>
            <a:picLocks noChangeAspect="1" noChangeArrowheads="1"/>
          </p:cNvPicPr>
          <p:nvPr/>
        </p:nvPicPr>
        <p:blipFill>
          <a:blip r:embed="rId2" cstate="print"/>
          <a:srcRect l="8421" t="10951" r="1404" b="5475"/>
          <a:stretch>
            <a:fillRect/>
          </a:stretch>
        </p:blipFill>
        <p:spPr bwMode="auto">
          <a:xfrm>
            <a:off x="381000" y="1828799"/>
            <a:ext cx="5715000" cy="4072839"/>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2" cstate="print"/>
          <a:srcRect/>
          <a:stretch>
            <a:fillRect/>
          </a:stretch>
        </p:blipFill>
        <p:spPr bwMode="auto">
          <a:xfrm>
            <a:off x="-14288" y="93663"/>
            <a:ext cx="9144001" cy="6721475"/>
          </a:xfrm>
          <a:prstGeom prst="rect">
            <a:avLst/>
          </a:prstGeom>
          <a:noFill/>
          <a:ln w="9525">
            <a:noFill/>
            <a:miter lim="800000"/>
            <a:headEnd/>
            <a:tailEnd/>
          </a:ln>
        </p:spPr>
      </p:pic>
      <p:pic>
        <p:nvPicPr>
          <p:cNvPr id="9219" name="Picture 6" descr="S:\Watersheds\Phase II\logos\2Keep It Blue copy.jpg"/>
          <p:cNvPicPr>
            <a:picLocks noChangeAspect="1" noChangeArrowheads="1"/>
          </p:cNvPicPr>
          <p:nvPr/>
        </p:nvPicPr>
        <p:blipFill>
          <a:blip r:embed="rId3" cstate="print"/>
          <a:srcRect/>
          <a:stretch>
            <a:fillRect/>
          </a:stretch>
        </p:blipFill>
        <p:spPr bwMode="auto">
          <a:xfrm>
            <a:off x="7620000" y="6319838"/>
            <a:ext cx="1524000" cy="538162"/>
          </a:xfrm>
          <a:prstGeom prst="rect">
            <a:avLst/>
          </a:prstGeom>
          <a:noFill/>
          <a:ln w="9525">
            <a:noFill/>
            <a:miter lim="800000"/>
            <a:headEnd/>
            <a:tailEnd/>
          </a:ln>
        </p:spPr>
      </p:pic>
      <p:sp>
        <p:nvSpPr>
          <p:cNvPr id="9220" name="Text Box 7"/>
          <p:cNvSpPr txBox="1">
            <a:spLocks noChangeArrowheads="1"/>
          </p:cNvSpPr>
          <p:nvPr/>
        </p:nvSpPr>
        <p:spPr bwMode="auto">
          <a:xfrm>
            <a:off x="76200" y="95071"/>
            <a:ext cx="4800600" cy="1200329"/>
          </a:xfrm>
          <a:prstGeom prst="rect">
            <a:avLst/>
          </a:prstGeom>
          <a:solidFill>
            <a:schemeClr val="bg1"/>
          </a:solidFill>
          <a:ln w="9525">
            <a:noFill/>
            <a:miter lim="800000"/>
            <a:headEnd/>
            <a:tailEnd/>
          </a:ln>
        </p:spPr>
        <p:txBody>
          <a:bodyPr wrap="square">
            <a:spAutoFit/>
          </a:bodyPr>
          <a:lstStyle/>
          <a:p>
            <a:pPr>
              <a:spcBef>
                <a:spcPct val="50000"/>
              </a:spcBef>
            </a:pPr>
            <a:r>
              <a:rPr lang="en-US" sz="3600" b="1" dirty="0" smtClean="0">
                <a:solidFill>
                  <a:schemeClr val="accent2">
                    <a:lumMod val="75000"/>
                  </a:schemeClr>
                </a:solidFill>
                <a:latin typeface="+mj-lt"/>
              </a:rPr>
              <a:t>Watersheds </a:t>
            </a:r>
            <a:r>
              <a:rPr lang="en-US" sz="3600" b="1" dirty="0">
                <a:solidFill>
                  <a:schemeClr val="accent2">
                    <a:lumMod val="75000"/>
                  </a:schemeClr>
                </a:solidFill>
                <a:latin typeface="+mj-lt"/>
              </a:rPr>
              <a:t>in Southwest </a:t>
            </a:r>
            <a:r>
              <a:rPr lang="en-US" sz="3600" b="1" dirty="0" smtClean="0">
                <a:solidFill>
                  <a:schemeClr val="accent2">
                    <a:lumMod val="75000"/>
                  </a:schemeClr>
                </a:solidFill>
                <a:latin typeface="+mj-lt"/>
              </a:rPr>
              <a:t>Michigan</a:t>
            </a:r>
            <a:endParaRPr lang="en-US" sz="3600" b="1" dirty="0">
              <a:solidFill>
                <a:schemeClr val="accent2">
                  <a:lumMod val="75000"/>
                </a:schemeClr>
              </a:solidFill>
              <a:latin typeface="+mj-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6"/>
          <p:cNvPicPr>
            <a:picLocks noChangeAspect="1" noChangeArrowheads="1"/>
          </p:cNvPicPr>
          <p:nvPr/>
        </p:nvPicPr>
        <p:blipFill>
          <a:blip r:embed="rId2" cstate="print"/>
          <a:srcRect t="7177" b="5742"/>
          <a:stretch>
            <a:fillRect/>
          </a:stretch>
        </p:blipFill>
        <p:spPr bwMode="auto">
          <a:xfrm>
            <a:off x="3067050" y="609600"/>
            <a:ext cx="6076950" cy="5971933"/>
          </a:xfrm>
          <a:prstGeom prst="rect">
            <a:avLst/>
          </a:prstGeom>
          <a:noFill/>
          <a:ln w="9525">
            <a:noFill/>
            <a:miter lim="800000"/>
            <a:headEnd/>
            <a:tailEnd/>
          </a:ln>
        </p:spPr>
      </p:pic>
      <p:sp>
        <p:nvSpPr>
          <p:cNvPr id="7172" name="Rectangle 3"/>
          <p:cNvSpPr>
            <a:spLocks noGrp="1" noChangeArrowheads="1"/>
          </p:cNvSpPr>
          <p:nvPr>
            <p:ph type="body" idx="1"/>
          </p:nvPr>
        </p:nvSpPr>
        <p:spPr>
          <a:xfrm>
            <a:off x="228600" y="2362200"/>
            <a:ext cx="5257800" cy="1905000"/>
          </a:xfrm>
        </p:spPr>
        <p:txBody>
          <a:bodyPr>
            <a:normAutofit fontScale="85000" lnSpcReduction="20000"/>
          </a:bodyPr>
          <a:lstStyle/>
          <a:p>
            <a:pPr eaLnBrk="1" hangingPunct="1">
              <a:lnSpc>
                <a:spcPct val="90000"/>
              </a:lnSpc>
              <a:buFontTx/>
              <a:buBlip>
                <a:blip r:embed="rId3"/>
              </a:buBlip>
            </a:pPr>
            <a:r>
              <a:rPr lang="en-US" sz="2800" b="1" dirty="0" smtClean="0">
                <a:latin typeface="Arial" pitchFamily="34" charset="0"/>
              </a:rPr>
              <a:t>3,078 acres</a:t>
            </a:r>
            <a:r>
              <a:rPr lang="en-US" sz="2800" dirty="0" smtClean="0">
                <a:latin typeface="Arial" pitchFamily="34" charset="0"/>
              </a:rPr>
              <a:t> of inland lakes</a:t>
            </a:r>
            <a:br>
              <a:rPr lang="en-US" sz="2800" dirty="0" smtClean="0">
                <a:latin typeface="Arial" pitchFamily="34" charset="0"/>
              </a:rPr>
            </a:br>
            <a:endParaRPr lang="en-US" sz="2800" dirty="0" smtClean="0">
              <a:latin typeface="Arial" pitchFamily="34" charset="0"/>
            </a:endParaRPr>
          </a:p>
          <a:p>
            <a:pPr eaLnBrk="1" hangingPunct="1">
              <a:lnSpc>
                <a:spcPct val="90000"/>
              </a:lnSpc>
              <a:buFontTx/>
              <a:buBlip>
                <a:blip r:embed="rId3"/>
              </a:buBlip>
            </a:pPr>
            <a:r>
              <a:rPr lang="en-US" sz="2800" b="1" dirty="0" smtClean="0">
                <a:latin typeface="Arial" pitchFamily="34" charset="0"/>
              </a:rPr>
              <a:t>500 miles</a:t>
            </a:r>
            <a:r>
              <a:rPr lang="en-US" sz="2800" dirty="0" smtClean="0">
                <a:latin typeface="Arial" pitchFamily="34" charset="0"/>
              </a:rPr>
              <a:t> of streams and rivers</a:t>
            </a:r>
            <a:br>
              <a:rPr lang="en-US" sz="2800" dirty="0" smtClean="0">
                <a:latin typeface="Arial" pitchFamily="34" charset="0"/>
              </a:rPr>
            </a:br>
            <a:endParaRPr lang="en-US" sz="2800" dirty="0" smtClean="0">
              <a:latin typeface="Arial" pitchFamily="34" charset="0"/>
            </a:endParaRPr>
          </a:p>
          <a:p>
            <a:pPr eaLnBrk="1" hangingPunct="1">
              <a:lnSpc>
                <a:spcPct val="90000"/>
              </a:lnSpc>
              <a:buFontTx/>
              <a:buBlip>
                <a:blip r:embed="rId3"/>
              </a:buBlip>
            </a:pPr>
            <a:r>
              <a:rPr lang="en-US" sz="2800" b="1" dirty="0" smtClean="0">
                <a:latin typeface="Arial" pitchFamily="34" charset="0"/>
              </a:rPr>
              <a:t>42 miles</a:t>
            </a:r>
            <a:r>
              <a:rPr lang="en-US" sz="2800" dirty="0" smtClean="0">
                <a:latin typeface="Arial" pitchFamily="34" charset="0"/>
              </a:rPr>
              <a:t> of Lake Michigan shoreline</a:t>
            </a:r>
          </a:p>
        </p:txBody>
      </p:sp>
      <p:pic>
        <p:nvPicPr>
          <p:cNvPr id="7173" name="Picture 7" descr="S:\Watersheds\Phase II\logos\2Keep It Blue copy.jpg"/>
          <p:cNvPicPr>
            <a:picLocks noChangeAspect="1" noChangeArrowheads="1"/>
          </p:cNvPicPr>
          <p:nvPr/>
        </p:nvPicPr>
        <p:blipFill>
          <a:blip r:embed="rId4" cstate="print"/>
          <a:srcRect/>
          <a:stretch>
            <a:fillRect/>
          </a:stretch>
        </p:blipFill>
        <p:spPr bwMode="auto">
          <a:xfrm>
            <a:off x="228600" y="6172200"/>
            <a:ext cx="1524000" cy="538162"/>
          </a:xfrm>
          <a:prstGeom prst="rect">
            <a:avLst/>
          </a:prstGeom>
          <a:noFill/>
          <a:ln w="9525">
            <a:noFill/>
            <a:miter lim="800000"/>
            <a:headEnd/>
            <a:tailEnd/>
          </a:ln>
        </p:spPr>
      </p:pic>
      <p:sp>
        <p:nvSpPr>
          <p:cNvPr id="7170" name="Rectangle 2"/>
          <p:cNvSpPr>
            <a:spLocks noGrp="1" noChangeArrowheads="1"/>
          </p:cNvSpPr>
          <p:nvPr>
            <p:ph type="title"/>
          </p:nvPr>
        </p:nvSpPr>
        <p:spPr>
          <a:xfrm>
            <a:off x="1066800" y="762000"/>
            <a:ext cx="4419600" cy="1371600"/>
          </a:xfrm>
          <a:solidFill>
            <a:schemeClr val="bg1"/>
          </a:solidFill>
        </p:spPr>
        <p:txBody>
          <a:bodyPr>
            <a:normAutofit/>
          </a:bodyPr>
          <a:lstStyle/>
          <a:p>
            <a:pPr eaLnBrk="1" hangingPunct="1"/>
            <a:r>
              <a:rPr lang="en-US" sz="4400" b="1" dirty="0" smtClean="0"/>
              <a:t>Water Resources </a:t>
            </a:r>
            <a:r>
              <a:rPr lang="en-US" sz="3600" b="1" dirty="0" smtClean="0"/>
              <a:t/>
            </a:r>
            <a:br>
              <a:rPr lang="en-US" sz="3600" b="1" dirty="0" smtClean="0"/>
            </a:br>
            <a:r>
              <a:rPr lang="en-US" sz="3600" b="1" dirty="0" smtClean="0">
                <a:solidFill>
                  <a:srgbClr val="FF0066"/>
                </a:solidFill>
              </a:rPr>
              <a:t>Berrien County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2" cstate="print"/>
          <a:srcRect/>
          <a:stretch>
            <a:fillRect/>
          </a:stretch>
        </p:blipFill>
        <p:spPr bwMode="auto">
          <a:xfrm>
            <a:off x="0" y="0"/>
            <a:ext cx="9154137" cy="6858000"/>
          </a:xfrm>
          <a:prstGeom prst="rect">
            <a:avLst/>
          </a:prstGeom>
          <a:noFill/>
          <a:ln w="9525">
            <a:noFill/>
            <a:miter lim="800000"/>
            <a:headEnd/>
            <a:tailEnd/>
          </a:ln>
          <a:effectLst>
            <a:outerShdw blurRad="50800" dist="50800" dir="5400000" algn="ctr" rotWithShape="0">
              <a:srgbClr val="000000"/>
            </a:outerShdw>
          </a:effectLst>
        </p:spPr>
      </p:pic>
      <p:sp>
        <p:nvSpPr>
          <p:cNvPr id="2" name="Title 1"/>
          <p:cNvSpPr>
            <a:spLocks noGrp="1"/>
          </p:cNvSpPr>
          <p:nvPr>
            <p:ph type="title"/>
          </p:nvPr>
        </p:nvSpPr>
        <p:spPr>
          <a:xfrm>
            <a:off x="381000" y="381000"/>
            <a:ext cx="8229600" cy="819912"/>
          </a:xfrm>
        </p:spPr>
        <p:txBody>
          <a:bodyPr/>
          <a:lstStyle/>
          <a:p>
            <a:r>
              <a:rPr lang="en-US" b="1" dirty="0" smtClean="0">
                <a:solidFill>
                  <a:schemeClr val="bg1"/>
                </a:solidFill>
              </a:rPr>
              <a:t>Wetlands…</a:t>
            </a:r>
            <a:endParaRPr lang="en-US" b="1" dirty="0">
              <a:solidFill>
                <a:schemeClr val="bg1"/>
              </a:solidFill>
            </a:endParaRPr>
          </a:p>
        </p:txBody>
      </p:sp>
      <p:sp>
        <p:nvSpPr>
          <p:cNvPr id="3" name="Content Placeholder 2"/>
          <p:cNvSpPr>
            <a:spLocks noGrp="1"/>
          </p:cNvSpPr>
          <p:nvPr>
            <p:ph idx="1"/>
          </p:nvPr>
        </p:nvSpPr>
        <p:spPr>
          <a:xfrm>
            <a:off x="304800" y="1295400"/>
            <a:ext cx="8839200" cy="5029200"/>
          </a:xfrm>
        </p:spPr>
        <p:txBody>
          <a:bodyPr>
            <a:normAutofit/>
          </a:bodyPr>
          <a:lstStyle/>
          <a:p>
            <a:pPr>
              <a:spcAft>
                <a:spcPts val="300"/>
              </a:spcAft>
            </a:pPr>
            <a:r>
              <a:rPr lang="en-US" sz="3200" dirty="0" smtClean="0">
                <a:solidFill>
                  <a:schemeClr val="bg1"/>
                </a:solidFill>
              </a:rPr>
              <a:t>Reduce soil erosion on lake and stream banks</a:t>
            </a:r>
          </a:p>
          <a:p>
            <a:pPr>
              <a:spcAft>
                <a:spcPts val="300"/>
              </a:spcAft>
            </a:pPr>
            <a:r>
              <a:rPr lang="en-US" sz="3200" dirty="0" smtClean="0">
                <a:solidFill>
                  <a:schemeClr val="bg1"/>
                </a:solidFill>
              </a:rPr>
              <a:t>Filter water  (sediment, nutrients, etc)</a:t>
            </a:r>
          </a:p>
          <a:p>
            <a:pPr>
              <a:spcAft>
                <a:spcPts val="300"/>
              </a:spcAft>
            </a:pPr>
            <a:r>
              <a:rPr lang="en-US" sz="3200" dirty="0" smtClean="0">
                <a:solidFill>
                  <a:schemeClr val="bg1"/>
                </a:solidFill>
              </a:rPr>
              <a:t>Absorb water (reduce flooding)</a:t>
            </a:r>
          </a:p>
          <a:p>
            <a:pPr>
              <a:spcAft>
                <a:spcPts val="300"/>
              </a:spcAft>
            </a:pPr>
            <a:r>
              <a:rPr lang="en-US" sz="3200" dirty="0" smtClean="0">
                <a:solidFill>
                  <a:schemeClr val="bg1"/>
                </a:solidFill>
              </a:rPr>
              <a:t>Recharge groundwater (provide drinking water)</a:t>
            </a:r>
          </a:p>
          <a:p>
            <a:pPr>
              <a:spcAft>
                <a:spcPts val="300"/>
              </a:spcAft>
            </a:pPr>
            <a:r>
              <a:rPr lang="en-US" sz="3200" dirty="0" smtClean="0">
                <a:solidFill>
                  <a:schemeClr val="bg1"/>
                </a:solidFill>
              </a:rPr>
              <a:t>Provide habitat (fish, birds, amphibians, etc)</a:t>
            </a:r>
          </a:p>
          <a:p>
            <a:pPr>
              <a:spcAft>
                <a:spcPts val="300"/>
              </a:spcAft>
            </a:pPr>
            <a:r>
              <a:rPr lang="en-US" sz="3200" dirty="0" smtClean="0">
                <a:solidFill>
                  <a:schemeClr val="bg1"/>
                </a:solidFill>
              </a:rPr>
              <a:t>Provide recreation opportunities (hunting, fishing, bird watching, etc)</a:t>
            </a:r>
            <a:endParaRPr lang="en-US" sz="3200" dirty="0"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0"/>
            <a:ext cx="8229600" cy="819912"/>
          </a:xfrm>
        </p:spPr>
        <p:txBody>
          <a:bodyPr>
            <a:normAutofit/>
          </a:bodyPr>
          <a:lstStyle/>
          <a:p>
            <a:r>
              <a:rPr lang="en-US" b="1" dirty="0" smtClean="0"/>
              <a:t>Wetland Loss</a:t>
            </a:r>
            <a:endParaRPr lang="en-US" b="1" dirty="0"/>
          </a:p>
        </p:txBody>
      </p:sp>
      <p:pic>
        <p:nvPicPr>
          <p:cNvPr id="5" name="Picture 2" descr="Status and Trends  (Wetland losses for U"/>
          <p:cNvPicPr>
            <a:picLocks noChangeAspect="1" noChangeArrowheads="1"/>
          </p:cNvPicPr>
          <p:nvPr/>
        </p:nvPicPr>
        <p:blipFill>
          <a:blip r:embed="rId2" cstate="print"/>
          <a:srcRect b="22893"/>
          <a:stretch>
            <a:fillRect/>
          </a:stretch>
        </p:blipFill>
        <p:spPr bwMode="auto">
          <a:xfrm>
            <a:off x="0" y="1676400"/>
            <a:ext cx="6999113" cy="4724400"/>
          </a:xfrm>
          <a:prstGeom prst="rect">
            <a:avLst/>
          </a:prstGeom>
          <a:noFill/>
        </p:spPr>
      </p:pic>
      <p:sp>
        <p:nvSpPr>
          <p:cNvPr id="6" name="TextBox 5"/>
          <p:cNvSpPr txBox="1"/>
          <p:nvPr/>
        </p:nvSpPr>
        <p:spPr>
          <a:xfrm>
            <a:off x="3733800" y="5562600"/>
            <a:ext cx="5181600" cy="1077218"/>
          </a:xfrm>
          <a:prstGeom prst="rect">
            <a:avLst/>
          </a:prstGeom>
          <a:noFill/>
        </p:spPr>
        <p:txBody>
          <a:bodyPr wrap="square" rtlCol="0">
            <a:spAutoFit/>
          </a:bodyPr>
          <a:lstStyle/>
          <a:p>
            <a:r>
              <a:rPr lang="en-US" sz="3200" dirty="0" smtClean="0"/>
              <a:t>22 States – lost at least 50%</a:t>
            </a:r>
          </a:p>
          <a:p>
            <a:r>
              <a:rPr lang="en-US" sz="3200" dirty="0" smtClean="0"/>
              <a:t>7 of 22 – lost more than 80%</a:t>
            </a:r>
            <a:endParaRPr lang="en-US" sz="3200" dirty="0"/>
          </a:p>
        </p:txBody>
      </p:sp>
      <p:pic>
        <p:nvPicPr>
          <p:cNvPr id="7" name="Picture 8" descr="wetland.jpg"/>
          <p:cNvPicPr>
            <a:picLocks noChangeAspect="1"/>
          </p:cNvPicPr>
          <p:nvPr/>
        </p:nvPicPr>
        <p:blipFill>
          <a:blip r:embed="rId3" cstate="print"/>
          <a:srcRect/>
          <a:stretch>
            <a:fillRect/>
          </a:stretch>
        </p:blipFill>
        <p:spPr bwMode="auto">
          <a:xfrm>
            <a:off x="7010400" y="838200"/>
            <a:ext cx="1905000" cy="2460625"/>
          </a:xfrm>
          <a:prstGeom prst="rect">
            <a:avLst/>
          </a:prstGeom>
          <a:noFill/>
          <a:ln w="9525">
            <a:noFill/>
            <a:miter lim="800000"/>
            <a:headEnd/>
            <a:tailEnd/>
          </a:ln>
        </p:spPr>
      </p:pic>
      <p:sp>
        <p:nvSpPr>
          <p:cNvPr id="8" name="Rectangle 7"/>
          <p:cNvSpPr/>
          <p:nvPr/>
        </p:nvSpPr>
        <p:spPr>
          <a:xfrm>
            <a:off x="4038600" y="2667000"/>
            <a:ext cx="914400"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l="3560" r="1187" b="1768"/>
          <a:stretch>
            <a:fillRect/>
          </a:stretch>
        </p:blipFill>
        <p:spPr bwMode="auto">
          <a:xfrm>
            <a:off x="76200" y="609595"/>
            <a:ext cx="9026808" cy="624840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2" name="Title 1"/>
          <p:cNvSpPr>
            <a:spLocks noGrp="1"/>
          </p:cNvSpPr>
          <p:nvPr>
            <p:ph type="title"/>
          </p:nvPr>
        </p:nvSpPr>
        <p:spPr>
          <a:xfrm>
            <a:off x="381000" y="0"/>
            <a:ext cx="8229600" cy="685800"/>
          </a:xfrm>
        </p:spPr>
        <p:txBody>
          <a:bodyPr>
            <a:normAutofit fontScale="90000"/>
          </a:bodyPr>
          <a:lstStyle/>
          <a:p>
            <a:r>
              <a:rPr lang="en-US" b="1" dirty="0" smtClean="0"/>
              <a:t>53% Wetland Loss</a:t>
            </a:r>
            <a:endParaRPr lang="en-US" b="1" dirty="0"/>
          </a:p>
        </p:txBody>
      </p:sp>
      <p:sp>
        <p:nvSpPr>
          <p:cNvPr id="4" name="Rectangle 3"/>
          <p:cNvSpPr/>
          <p:nvPr/>
        </p:nvSpPr>
        <p:spPr>
          <a:xfrm>
            <a:off x="6248400" y="5715000"/>
            <a:ext cx="304800" cy="228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Box 5"/>
          <p:cNvSpPr txBox="1">
            <a:spLocks noChangeArrowheads="1"/>
          </p:cNvSpPr>
          <p:nvPr/>
        </p:nvSpPr>
        <p:spPr bwMode="auto">
          <a:xfrm>
            <a:off x="6553200" y="5638800"/>
            <a:ext cx="2133600" cy="461963"/>
          </a:xfrm>
          <a:prstGeom prst="rect">
            <a:avLst/>
          </a:prstGeom>
          <a:noFill/>
          <a:ln w="9525">
            <a:noFill/>
            <a:miter lim="800000"/>
            <a:headEnd/>
            <a:tailEnd/>
          </a:ln>
        </p:spPr>
        <p:txBody>
          <a:bodyPr>
            <a:spAutoFit/>
          </a:bodyPr>
          <a:lstStyle/>
          <a:p>
            <a:r>
              <a:rPr lang="en-US" dirty="0">
                <a:latin typeface="Arial" pitchFamily="34" charset="0"/>
                <a:cs typeface="Arial" pitchFamily="34" charset="0"/>
              </a:rPr>
              <a:t>Wetland Lost</a:t>
            </a:r>
          </a:p>
        </p:txBody>
      </p:sp>
      <p:sp>
        <p:nvSpPr>
          <p:cNvPr id="6" name="Rectangle 5"/>
          <p:cNvSpPr/>
          <p:nvPr/>
        </p:nvSpPr>
        <p:spPr>
          <a:xfrm>
            <a:off x="6248400" y="6096000"/>
            <a:ext cx="3048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7"/>
          <p:cNvSpPr txBox="1">
            <a:spLocks noChangeArrowheads="1"/>
          </p:cNvSpPr>
          <p:nvPr/>
        </p:nvSpPr>
        <p:spPr bwMode="auto">
          <a:xfrm>
            <a:off x="6553200" y="6019800"/>
            <a:ext cx="2590800" cy="461963"/>
          </a:xfrm>
          <a:prstGeom prst="rect">
            <a:avLst/>
          </a:prstGeom>
          <a:noFill/>
          <a:ln w="9525">
            <a:noFill/>
            <a:miter lim="800000"/>
            <a:headEnd/>
            <a:tailEnd/>
          </a:ln>
        </p:spPr>
        <p:txBody>
          <a:bodyPr>
            <a:spAutoFit/>
          </a:bodyPr>
          <a:lstStyle/>
          <a:p>
            <a:r>
              <a:rPr lang="en-US" dirty="0">
                <a:latin typeface="Arial" pitchFamily="34" charset="0"/>
                <a:cs typeface="Arial" pitchFamily="34" charset="0"/>
              </a:rPr>
              <a:t>Wetland Existing</a:t>
            </a:r>
          </a:p>
        </p:txBody>
      </p:sp>
      <p:sp>
        <p:nvSpPr>
          <p:cNvPr id="9" name="TextBox 8"/>
          <p:cNvSpPr txBox="1"/>
          <p:nvPr/>
        </p:nvSpPr>
        <p:spPr>
          <a:xfrm>
            <a:off x="6324600" y="533400"/>
            <a:ext cx="2590800" cy="1231106"/>
          </a:xfrm>
          <a:prstGeom prst="rect">
            <a:avLst/>
          </a:prstGeom>
          <a:noFill/>
        </p:spPr>
        <p:txBody>
          <a:bodyPr wrap="square" rtlCol="0">
            <a:spAutoFit/>
          </a:bodyPr>
          <a:lstStyle/>
          <a:p>
            <a:r>
              <a:rPr lang="en-US" sz="2800" b="1" dirty="0" smtClean="0">
                <a:latin typeface="Arial" pitchFamily="34" charset="0"/>
                <a:cs typeface="Arial" pitchFamily="34" charset="0"/>
              </a:rPr>
              <a:t>356,689 acres converted</a:t>
            </a:r>
          </a:p>
          <a:p>
            <a:endParaRPr lang="en-US" dirty="0"/>
          </a:p>
        </p:txBody>
      </p:sp>
      <p:pic>
        <p:nvPicPr>
          <p:cNvPr id="10" name="Picture 6" descr="Location"/>
          <p:cNvPicPr>
            <a:picLocks noChangeAspect="1" noChangeArrowheads="1"/>
          </p:cNvPicPr>
          <p:nvPr/>
        </p:nvPicPr>
        <p:blipFill>
          <a:blip r:embed="rId3" cstate="print"/>
          <a:srcRect l="16577" t="-349" r="27359" b="1515"/>
          <a:stretch>
            <a:fillRect/>
          </a:stretch>
        </p:blipFill>
        <p:spPr bwMode="auto">
          <a:xfrm>
            <a:off x="0" y="5149480"/>
            <a:ext cx="1676400" cy="1708520"/>
          </a:xfrm>
          <a:prstGeom prst="rect">
            <a:avLst/>
          </a:prstGeom>
          <a:noFill/>
          <a:ln w="19050">
            <a:solidFill>
              <a:schemeClr val="tx1"/>
            </a:solid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seMap_LabelSample.jpg"/>
          <p:cNvPicPr>
            <a:picLocks noChangeAspect="1"/>
          </p:cNvPicPr>
          <p:nvPr/>
        </p:nvPicPr>
        <p:blipFill>
          <a:blip r:embed="rId3" cstate="print"/>
          <a:stretch>
            <a:fillRect/>
          </a:stretch>
        </p:blipFill>
        <p:spPr>
          <a:xfrm>
            <a:off x="0" y="1447800"/>
            <a:ext cx="5857875" cy="5207000"/>
          </a:xfrm>
          <a:prstGeom prst="rect">
            <a:avLst/>
          </a:prstGeom>
        </p:spPr>
      </p:pic>
      <p:sp>
        <p:nvSpPr>
          <p:cNvPr id="5" name="Title 4"/>
          <p:cNvSpPr>
            <a:spLocks noGrp="1"/>
          </p:cNvSpPr>
          <p:nvPr>
            <p:ph type="title"/>
          </p:nvPr>
        </p:nvSpPr>
        <p:spPr>
          <a:xfrm>
            <a:off x="533400" y="228600"/>
            <a:ext cx="8229600" cy="838200"/>
          </a:xfrm>
        </p:spPr>
        <p:txBody>
          <a:bodyPr>
            <a:normAutofit/>
          </a:bodyPr>
          <a:lstStyle/>
          <a:p>
            <a:r>
              <a:rPr lang="en-US" sz="4000" b="1" dirty="0" smtClean="0"/>
              <a:t>Paw </a:t>
            </a:r>
            <a:r>
              <a:rPr lang="en-US" sz="4000" b="1" dirty="0" err="1" smtClean="0"/>
              <a:t>Paw</a:t>
            </a:r>
            <a:r>
              <a:rPr lang="en-US" sz="4000" b="1" dirty="0" smtClean="0"/>
              <a:t> and Black River Watersheds</a:t>
            </a:r>
            <a:endParaRPr lang="en-US" sz="4000" b="1" dirty="0"/>
          </a:p>
        </p:txBody>
      </p:sp>
      <p:pic>
        <p:nvPicPr>
          <p:cNvPr id="6" name="Picture 5" descr="MichiganLocator.jpg"/>
          <p:cNvPicPr>
            <a:picLocks noChangeAspect="1"/>
          </p:cNvPicPr>
          <p:nvPr/>
        </p:nvPicPr>
        <p:blipFill>
          <a:blip r:embed="rId4" cstate="print"/>
          <a:srcRect l="3226" t="2461"/>
          <a:stretch>
            <a:fillRect/>
          </a:stretch>
        </p:blipFill>
        <p:spPr>
          <a:xfrm>
            <a:off x="4191000" y="1143000"/>
            <a:ext cx="1676400" cy="2214937"/>
          </a:xfrm>
          <a:prstGeom prst="rect">
            <a:avLst/>
          </a:prstGeom>
        </p:spPr>
      </p:pic>
      <p:sp>
        <p:nvSpPr>
          <p:cNvPr id="7" name="Rectangle 6"/>
          <p:cNvSpPr/>
          <p:nvPr/>
        </p:nvSpPr>
        <p:spPr>
          <a:xfrm>
            <a:off x="4267200" y="2743200"/>
            <a:ext cx="381000"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
          <p:cNvPicPr>
            <a:picLocks noChangeAspect="1" noChangeArrowheads="1"/>
          </p:cNvPicPr>
          <p:nvPr/>
        </p:nvPicPr>
        <p:blipFill>
          <a:blip r:embed="rId5" cstate="print"/>
          <a:srcRect/>
          <a:stretch>
            <a:fillRect/>
          </a:stretch>
        </p:blipFill>
        <p:spPr bwMode="auto">
          <a:xfrm>
            <a:off x="5562600" y="4648200"/>
            <a:ext cx="3416135" cy="2133600"/>
          </a:xfrm>
          <a:prstGeom prst="rect">
            <a:avLst/>
          </a:prstGeom>
          <a:noFill/>
          <a:ln w="9525">
            <a:noFill/>
            <a:miter lim="800000"/>
            <a:headEnd/>
            <a:tailEnd/>
          </a:ln>
        </p:spPr>
      </p:pic>
      <p:sp>
        <p:nvSpPr>
          <p:cNvPr id="10" name="Title 1"/>
          <p:cNvSpPr txBox="1">
            <a:spLocks/>
          </p:cNvSpPr>
          <p:nvPr/>
        </p:nvSpPr>
        <p:spPr>
          <a:xfrm>
            <a:off x="5943600" y="4209288"/>
            <a:ext cx="3124200" cy="591312"/>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2"/>
                </a:solidFill>
                <a:effectLst/>
                <a:uLnTx/>
                <a:uFillTx/>
                <a:latin typeface="+mj-lt"/>
                <a:ea typeface="+mj-ea"/>
                <a:cs typeface="+mj-cs"/>
              </a:rPr>
              <a:t>43% Wetland Loss</a:t>
            </a:r>
            <a:endParaRPr kumimoji="0" lang="en-US" sz="3200" b="1" i="0" u="none" strike="noStrike" kern="1200" cap="none" spc="0" normalizeH="0" baseline="0" noProof="0" dirty="0">
              <a:ln>
                <a:noFill/>
              </a:ln>
              <a:solidFill>
                <a:schemeClr val="tx2"/>
              </a:solidFill>
              <a:effectLst/>
              <a:uLnTx/>
              <a:uFillTx/>
              <a:latin typeface="+mj-lt"/>
              <a:ea typeface="+mj-ea"/>
              <a:cs typeface="+mj-cs"/>
            </a:endParaRPr>
          </a:p>
        </p:txBody>
      </p:sp>
      <p:pic>
        <p:nvPicPr>
          <p:cNvPr id="11" name="Picture 10" descr="BRW_WetlandLoss.jpg"/>
          <p:cNvPicPr>
            <a:picLocks noChangeAspect="1"/>
          </p:cNvPicPr>
          <p:nvPr/>
        </p:nvPicPr>
        <p:blipFill>
          <a:blip r:embed="rId6" cstate="print"/>
          <a:srcRect l="9332" t="13333" r="6427" b="14444"/>
          <a:stretch>
            <a:fillRect/>
          </a:stretch>
        </p:blipFill>
        <p:spPr>
          <a:xfrm>
            <a:off x="6324600" y="1752600"/>
            <a:ext cx="2286000" cy="2438400"/>
          </a:xfrm>
          <a:prstGeom prst="rect">
            <a:avLst/>
          </a:prstGeom>
        </p:spPr>
      </p:pic>
      <p:sp>
        <p:nvSpPr>
          <p:cNvPr id="13" name="Title 1"/>
          <p:cNvSpPr txBox="1">
            <a:spLocks/>
          </p:cNvSpPr>
          <p:nvPr/>
        </p:nvSpPr>
        <p:spPr>
          <a:xfrm>
            <a:off x="5943600" y="1161288"/>
            <a:ext cx="3124200" cy="591312"/>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200" b="1" dirty="0" smtClean="0">
                <a:solidFill>
                  <a:schemeClr val="tx2"/>
                </a:solidFill>
                <a:latin typeface="+mj-lt"/>
                <a:ea typeface="+mj-ea"/>
                <a:cs typeface="+mj-cs"/>
              </a:rPr>
              <a:t>55</a:t>
            </a:r>
            <a:r>
              <a:rPr kumimoji="0" lang="en-US" sz="3200" b="1" i="0" u="none" strike="noStrike" kern="1200" cap="none" spc="0" normalizeH="0" baseline="0" noProof="0" dirty="0" smtClean="0">
                <a:ln>
                  <a:noFill/>
                </a:ln>
                <a:solidFill>
                  <a:schemeClr val="tx2"/>
                </a:solidFill>
                <a:effectLst/>
                <a:uLnTx/>
                <a:uFillTx/>
                <a:latin typeface="+mj-lt"/>
                <a:ea typeface="+mj-ea"/>
                <a:cs typeface="+mj-cs"/>
              </a:rPr>
              <a:t>% Wetland Loss</a:t>
            </a:r>
            <a:endParaRPr kumimoji="0" lang="en-US" sz="3200" b="1"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2199</TotalTime>
  <Words>644</Words>
  <Application>Microsoft Office PowerPoint</Application>
  <PresentationFormat>On-screen Show (4:3)</PresentationFormat>
  <Paragraphs>164</Paragraphs>
  <Slides>25</Slides>
  <Notes>3</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Flow</vt:lpstr>
      <vt:lpstr>Water:  An Important Resource   With a Focus on Wetlands</vt:lpstr>
      <vt:lpstr>SWMPC</vt:lpstr>
      <vt:lpstr>The Great Lakes</vt:lpstr>
      <vt:lpstr>Slide 4</vt:lpstr>
      <vt:lpstr>Water Resources  Berrien County</vt:lpstr>
      <vt:lpstr>Wetlands…</vt:lpstr>
      <vt:lpstr>Wetland Loss</vt:lpstr>
      <vt:lpstr>53% Wetland Loss</vt:lpstr>
      <vt:lpstr>Paw Paw and Black River Watersheds</vt:lpstr>
      <vt:lpstr>Slide 10</vt:lpstr>
      <vt:lpstr>Wetland Protection and Restoration</vt:lpstr>
      <vt:lpstr>Prioritizing Wetlands for Water Quality A strategy for watershed improvement</vt:lpstr>
      <vt:lpstr>Assess Wetland Functions</vt:lpstr>
      <vt:lpstr>Wetland Loss</vt:lpstr>
      <vt:lpstr>Water Quality Functions</vt:lpstr>
      <vt:lpstr>Practicality</vt:lpstr>
      <vt:lpstr>Next Steps</vt:lpstr>
      <vt:lpstr>Watershed Projects</vt:lpstr>
      <vt:lpstr>Drain Commissioners</vt:lpstr>
      <vt:lpstr>Municipalities – Paw Paw Village</vt:lpstr>
      <vt:lpstr>Municipalities – Planning</vt:lpstr>
      <vt:lpstr>Conservation Groups and Government Agencies</vt:lpstr>
      <vt:lpstr>Slide 23</vt:lpstr>
      <vt:lpstr>Watershed Organizations</vt:lpstr>
      <vt:lpstr>Do your part so we can enjoy….</vt:lpstr>
    </vt:vector>
  </TitlesOfParts>
  <Company>USDA OCIO-ITS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Wetlands 101</dc:title>
  <dc:creator>erin.fuller</dc:creator>
  <cp:lastModifiedBy>MColclough</cp:lastModifiedBy>
  <cp:revision>117</cp:revision>
  <dcterms:created xsi:type="dcterms:W3CDTF">2010-03-04T20:47:43Z</dcterms:created>
  <dcterms:modified xsi:type="dcterms:W3CDTF">2011-09-14T13:49:24Z</dcterms:modified>
</cp:coreProperties>
</file>