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handoutMasterIdLst>
    <p:handoutMasterId r:id="rId38"/>
  </p:handoutMasterIdLst>
  <p:sldIdLst>
    <p:sldId id="620" r:id="rId3"/>
    <p:sldId id="593" r:id="rId4"/>
    <p:sldId id="590" r:id="rId5"/>
    <p:sldId id="591" r:id="rId6"/>
    <p:sldId id="592" r:id="rId7"/>
    <p:sldId id="573" r:id="rId8"/>
    <p:sldId id="594" r:id="rId9"/>
    <p:sldId id="595" r:id="rId10"/>
    <p:sldId id="596" r:id="rId11"/>
    <p:sldId id="597" r:id="rId12"/>
    <p:sldId id="598" r:id="rId13"/>
    <p:sldId id="599" r:id="rId14"/>
    <p:sldId id="600" r:id="rId15"/>
    <p:sldId id="601" r:id="rId16"/>
    <p:sldId id="602" r:id="rId17"/>
    <p:sldId id="618" r:id="rId18"/>
    <p:sldId id="604" r:id="rId19"/>
    <p:sldId id="605" r:id="rId20"/>
    <p:sldId id="623" r:id="rId21"/>
    <p:sldId id="606" r:id="rId22"/>
    <p:sldId id="607" r:id="rId23"/>
    <p:sldId id="608" r:id="rId24"/>
    <p:sldId id="609" r:id="rId25"/>
    <p:sldId id="626" r:id="rId26"/>
    <p:sldId id="627" r:id="rId27"/>
    <p:sldId id="610" r:id="rId28"/>
    <p:sldId id="621" r:id="rId29"/>
    <p:sldId id="611" r:id="rId30"/>
    <p:sldId id="612" r:id="rId31"/>
    <p:sldId id="613" r:id="rId32"/>
    <p:sldId id="614" r:id="rId33"/>
    <p:sldId id="615" r:id="rId34"/>
    <p:sldId id="622" r:id="rId35"/>
    <p:sldId id="616" r:id="rId3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006600"/>
    <a:srgbClr val="00FF00"/>
    <a:srgbClr val="FFFF99"/>
    <a:srgbClr val="074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7" autoAdjust="0"/>
    <p:restoredTop sz="89165" autoAdjust="0"/>
  </p:normalViewPr>
  <p:slideViewPr>
    <p:cSldViewPr>
      <p:cViewPr varScale="1">
        <p:scale>
          <a:sx n="103" d="100"/>
          <a:sy n="103" d="100"/>
        </p:scale>
        <p:origin x="20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HRD-RDS221\Common\Transportation\NATS\Long%20Range%20Plan\2045%20LRP\Safety\NATS%20Crash.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HRD-RDS221\Common\Transportation\NATS\Long%20Range%20Plan\2045%20LRP\Safety\NATS%20Crash.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HRD-RDS221\Common\Transportation\NATS\Long%20Range%20Plan\2045%20LRP\Safety\NATS%20Cras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HRD-RDS221\Common\Transportation\NATS\Long%20Range%20Plan\2045%20LRP\Safety\NATS%20Cras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RD-RDS221\Common\Transportation\NATS\Long%20Range%20Plan\2045%20LRP\Safety\NATS%20Crash.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RD-RDS221\Common\Transportation\NATS\Long%20Range%20Plan\2045%20LRP\Safety\NATS%20Crash.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RD-RDS221\Common\Transportation\TwinCATS\Long%20Range%20Plan\2045%20TwinCATS%20Long%20Range%20Plan\Safety\TwinCATS%20Crash%2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HRD-RDS221\Common\Transportation\TwinCATS\Long%20Range%20Plan\2045%20TwinCATS%20Long%20Range%20Plan\Safety\TwinCATS%20Crash%2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HRD-RDS221\Common\Transportation\NATS\Long%20Range%20Plan\2045%20LRP\Safety\NATS%20Crash.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HRD-RDS221\Common\Transportation\NATS\Long%20Range%20Plan\2045%20LRP\Safety\NATS%20Crash.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Total Crashes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Sumary!$B$4:$B$13</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Sumary!$C$4:$C$13</c:f>
              <c:numCache>
                <c:formatCode>_(* #,##0_);_(* \(#,##0\);_(* "-"??_);_(@_)</c:formatCode>
                <c:ptCount val="10"/>
                <c:pt idx="0">
                  <c:v>1611</c:v>
                </c:pt>
                <c:pt idx="1">
                  <c:v>1777</c:v>
                </c:pt>
                <c:pt idx="2">
                  <c:v>1816</c:v>
                </c:pt>
                <c:pt idx="3">
                  <c:v>1555</c:v>
                </c:pt>
                <c:pt idx="4">
                  <c:v>1479</c:v>
                </c:pt>
                <c:pt idx="5">
                  <c:v>1313</c:v>
                </c:pt>
                <c:pt idx="6">
                  <c:v>1329</c:v>
                </c:pt>
                <c:pt idx="7">
                  <c:v>1379</c:v>
                </c:pt>
                <c:pt idx="8">
                  <c:v>1538</c:v>
                </c:pt>
                <c:pt idx="9">
                  <c:v>1465</c:v>
                </c:pt>
              </c:numCache>
            </c:numRef>
          </c:yVal>
          <c:smooth val="0"/>
          <c:extLst>
            <c:ext xmlns:c16="http://schemas.microsoft.com/office/drawing/2014/chart" uri="{C3380CC4-5D6E-409C-BE32-E72D297353CC}">
              <c16:uniqueId val="{00000000-7EAD-4EDC-8521-3138DF09A910}"/>
            </c:ext>
          </c:extLst>
        </c:ser>
        <c:ser>
          <c:idx val="1"/>
          <c:order val="1"/>
          <c:tx>
            <c:v>5-yr moving Average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Sumary!$B$19:$B$23</c:f>
              <c:numCache>
                <c:formatCode>General</c:formatCode>
                <c:ptCount val="5"/>
                <c:pt idx="0">
                  <c:v>2011</c:v>
                </c:pt>
                <c:pt idx="1">
                  <c:v>2012</c:v>
                </c:pt>
                <c:pt idx="2">
                  <c:v>2013</c:v>
                </c:pt>
                <c:pt idx="3">
                  <c:v>2014</c:v>
                </c:pt>
                <c:pt idx="4">
                  <c:v>2015</c:v>
                </c:pt>
              </c:numCache>
            </c:numRef>
          </c:xVal>
          <c:yVal>
            <c:numRef>
              <c:f>Sumary!$C$19:$C$23</c:f>
              <c:numCache>
                <c:formatCode>0</c:formatCode>
                <c:ptCount val="5"/>
                <c:pt idx="0">
                  <c:v>1588</c:v>
                </c:pt>
                <c:pt idx="1">
                  <c:v>1498.4</c:v>
                </c:pt>
                <c:pt idx="2">
                  <c:v>1411</c:v>
                </c:pt>
                <c:pt idx="3">
                  <c:v>1407.6</c:v>
                </c:pt>
                <c:pt idx="4">
                  <c:v>1404.8</c:v>
                </c:pt>
              </c:numCache>
            </c:numRef>
          </c:yVal>
          <c:smooth val="0"/>
          <c:extLst>
            <c:ext xmlns:c16="http://schemas.microsoft.com/office/drawing/2014/chart" uri="{C3380CC4-5D6E-409C-BE32-E72D297353CC}">
              <c16:uniqueId val="{00000001-7EAD-4EDC-8521-3138DF09A910}"/>
            </c:ext>
          </c:extLst>
        </c:ser>
        <c:dLbls>
          <c:showLegendKey val="0"/>
          <c:showVal val="0"/>
          <c:showCatName val="0"/>
          <c:showSerName val="0"/>
          <c:showPercent val="0"/>
          <c:showBubbleSize val="0"/>
        </c:dLbls>
        <c:axId val="535241080"/>
        <c:axId val="535241408"/>
      </c:scatterChart>
      <c:valAx>
        <c:axId val="535241080"/>
        <c:scaling>
          <c:orientation val="minMax"/>
          <c:max val="2015"/>
          <c:min val="200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5241408"/>
        <c:crosses val="autoZero"/>
        <c:crossBetween val="midCat"/>
      </c:valAx>
      <c:valAx>
        <c:axId val="535241408"/>
        <c:scaling>
          <c:orientation val="minMax"/>
          <c:max val="2000"/>
          <c:min val="1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52410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'Ped-Bike Analyis'!$B$30</c:f>
              <c:strCache>
                <c:ptCount val="1"/>
                <c:pt idx="0">
                  <c:v>Non-Motorized crashesCrashes</c:v>
                </c:pt>
              </c:strCache>
            </c:strRef>
          </c:tx>
          <c:spPr>
            <a:solidFill>
              <a:schemeClr val="accent1"/>
            </a:solidFill>
            <a:ln>
              <a:noFill/>
            </a:ln>
            <a:effectLst/>
          </c:spPr>
          <c:invertIfNegative val="0"/>
          <c:cat>
            <c:strRef>
              <c:f>'Ped-Bike Analyis'!$A$31:$A$40</c:f>
              <c:strCache>
                <c:ptCount val="10"/>
                <c:pt idx="0">
                  <c:v>Bertrand Twp</c:v>
                </c:pt>
                <c:pt idx="1">
                  <c:v>Buchanan</c:v>
                </c:pt>
                <c:pt idx="2">
                  <c:v>Buchanan Twp</c:v>
                </c:pt>
                <c:pt idx="3">
                  <c:v>Edwardsburg</c:v>
                </c:pt>
                <c:pt idx="4">
                  <c:v>Howard Twp</c:v>
                </c:pt>
                <c:pt idx="5">
                  <c:v>Mason Twp</c:v>
                </c:pt>
                <c:pt idx="6">
                  <c:v>Milton Twp</c:v>
                </c:pt>
                <c:pt idx="7">
                  <c:v>Niles</c:v>
                </c:pt>
                <c:pt idx="8">
                  <c:v>Niles Twp</c:v>
                </c:pt>
                <c:pt idx="9">
                  <c:v>Ontwa Twp</c:v>
                </c:pt>
              </c:strCache>
            </c:strRef>
          </c:cat>
          <c:val>
            <c:numRef>
              <c:f>'Ped-Bike Analyis'!$B$31:$B$40</c:f>
              <c:numCache>
                <c:formatCode>General</c:formatCode>
                <c:ptCount val="10"/>
                <c:pt idx="0">
                  <c:v>3</c:v>
                </c:pt>
                <c:pt idx="1">
                  <c:v>15</c:v>
                </c:pt>
                <c:pt idx="2">
                  <c:v>2</c:v>
                </c:pt>
                <c:pt idx="3">
                  <c:v>3</c:v>
                </c:pt>
                <c:pt idx="4">
                  <c:v>7</c:v>
                </c:pt>
                <c:pt idx="5">
                  <c:v>2</c:v>
                </c:pt>
                <c:pt idx="6">
                  <c:v>4</c:v>
                </c:pt>
                <c:pt idx="7">
                  <c:v>104</c:v>
                </c:pt>
                <c:pt idx="8">
                  <c:v>52</c:v>
                </c:pt>
                <c:pt idx="9">
                  <c:v>15</c:v>
                </c:pt>
              </c:numCache>
            </c:numRef>
          </c:val>
          <c:extLst>
            <c:ext xmlns:c16="http://schemas.microsoft.com/office/drawing/2014/chart" uri="{C3380CC4-5D6E-409C-BE32-E72D297353CC}">
              <c16:uniqueId val="{00000000-3902-4370-A851-56F3B64B34FC}"/>
            </c:ext>
          </c:extLst>
        </c:ser>
        <c:ser>
          <c:idx val="1"/>
          <c:order val="1"/>
          <c:tx>
            <c:strRef>
              <c:f>'Ped-Bike Analyis'!$C$30</c:f>
              <c:strCache>
                <c:ptCount val="1"/>
                <c:pt idx="0">
                  <c:v>Falities</c:v>
                </c:pt>
              </c:strCache>
            </c:strRef>
          </c:tx>
          <c:spPr>
            <a:solidFill>
              <a:schemeClr val="accent2"/>
            </a:solidFill>
            <a:ln>
              <a:noFill/>
            </a:ln>
            <a:effectLst/>
          </c:spPr>
          <c:invertIfNegative val="0"/>
          <c:cat>
            <c:strRef>
              <c:f>'Ped-Bike Analyis'!$A$31:$A$40</c:f>
              <c:strCache>
                <c:ptCount val="10"/>
                <c:pt idx="0">
                  <c:v>Bertrand Twp</c:v>
                </c:pt>
                <c:pt idx="1">
                  <c:v>Buchanan</c:v>
                </c:pt>
                <c:pt idx="2">
                  <c:v>Buchanan Twp</c:v>
                </c:pt>
                <c:pt idx="3">
                  <c:v>Edwardsburg</c:v>
                </c:pt>
                <c:pt idx="4">
                  <c:v>Howard Twp</c:v>
                </c:pt>
                <c:pt idx="5">
                  <c:v>Mason Twp</c:v>
                </c:pt>
                <c:pt idx="6">
                  <c:v>Milton Twp</c:v>
                </c:pt>
                <c:pt idx="7">
                  <c:v>Niles</c:v>
                </c:pt>
                <c:pt idx="8">
                  <c:v>Niles Twp</c:v>
                </c:pt>
                <c:pt idx="9">
                  <c:v>Ontwa Twp</c:v>
                </c:pt>
              </c:strCache>
            </c:strRef>
          </c:cat>
          <c:val>
            <c:numRef>
              <c:f>'Ped-Bike Analyis'!$C$31:$C$40</c:f>
              <c:numCache>
                <c:formatCode>General</c:formatCode>
                <c:ptCount val="10"/>
                <c:pt idx="0">
                  <c:v>0</c:v>
                </c:pt>
                <c:pt idx="1">
                  <c:v>0</c:v>
                </c:pt>
                <c:pt idx="2">
                  <c:v>0</c:v>
                </c:pt>
                <c:pt idx="3">
                  <c:v>0</c:v>
                </c:pt>
                <c:pt idx="4">
                  <c:v>1</c:v>
                </c:pt>
                <c:pt idx="5">
                  <c:v>1</c:v>
                </c:pt>
                <c:pt idx="6">
                  <c:v>0</c:v>
                </c:pt>
                <c:pt idx="7">
                  <c:v>1</c:v>
                </c:pt>
                <c:pt idx="8">
                  <c:v>3</c:v>
                </c:pt>
                <c:pt idx="9">
                  <c:v>1</c:v>
                </c:pt>
              </c:numCache>
            </c:numRef>
          </c:val>
          <c:extLst>
            <c:ext xmlns:c16="http://schemas.microsoft.com/office/drawing/2014/chart" uri="{C3380CC4-5D6E-409C-BE32-E72D297353CC}">
              <c16:uniqueId val="{00000001-3902-4370-A851-56F3B64B34FC}"/>
            </c:ext>
          </c:extLst>
        </c:ser>
        <c:ser>
          <c:idx val="2"/>
          <c:order val="2"/>
          <c:tx>
            <c:strRef>
              <c:f>'Ped-Bike Analyis'!$D$30</c:f>
              <c:strCache>
                <c:ptCount val="1"/>
                <c:pt idx="0">
                  <c:v>Seious Injuries</c:v>
                </c:pt>
              </c:strCache>
            </c:strRef>
          </c:tx>
          <c:spPr>
            <a:solidFill>
              <a:schemeClr val="accent3"/>
            </a:solidFill>
            <a:ln>
              <a:noFill/>
            </a:ln>
            <a:effectLst/>
          </c:spPr>
          <c:invertIfNegative val="0"/>
          <c:cat>
            <c:strRef>
              <c:f>'Ped-Bike Analyis'!$A$31:$A$40</c:f>
              <c:strCache>
                <c:ptCount val="10"/>
                <c:pt idx="0">
                  <c:v>Bertrand Twp</c:v>
                </c:pt>
                <c:pt idx="1">
                  <c:v>Buchanan</c:v>
                </c:pt>
                <c:pt idx="2">
                  <c:v>Buchanan Twp</c:v>
                </c:pt>
                <c:pt idx="3">
                  <c:v>Edwardsburg</c:v>
                </c:pt>
                <c:pt idx="4">
                  <c:v>Howard Twp</c:v>
                </c:pt>
                <c:pt idx="5">
                  <c:v>Mason Twp</c:v>
                </c:pt>
                <c:pt idx="6">
                  <c:v>Milton Twp</c:v>
                </c:pt>
                <c:pt idx="7">
                  <c:v>Niles</c:v>
                </c:pt>
                <c:pt idx="8">
                  <c:v>Niles Twp</c:v>
                </c:pt>
                <c:pt idx="9">
                  <c:v>Ontwa Twp</c:v>
                </c:pt>
              </c:strCache>
            </c:strRef>
          </c:cat>
          <c:val>
            <c:numRef>
              <c:f>'Ped-Bike Analyis'!$D$31:$D$40</c:f>
              <c:numCache>
                <c:formatCode>General</c:formatCode>
                <c:ptCount val="10"/>
                <c:pt idx="0">
                  <c:v>1</c:v>
                </c:pt>
                <c:pt idx="1">
                  <c:v>0</c:v>
                </c:pt>
                <c:pt idx="2">
                  <c:v>1</c:v>
                </c:pt>
                <c:pt idx="3">
                  <c:v>0</c:v>
                </c:pt>
                <c:pt idx="4">
                  <c:v>0</c:v>
                </c:pt>
                <c:pt idx="5">
                  <c:v>0</c:v>
                </c:pt>
                <c:pt idx="6">
                  <c:v>1</c:v>
                </c:pt>
                <c:pt idx="7">
                  <c:v>9</c:v>
                </c:pt>
                <c:pt idx="8">
                  <c:v>14</c:v>
                </c:pt>
                <c:pt idx="9">
                  <c:v>1</c:v>
                </c:pt>
              </c:numCache>
            </c:numRef>
          </c:val>
          <c:extLst>
            <c:ext xmlns:c16="http://schemas.microsoft.com/office/drawing/2014/chart" uri="{C3380CC4-5D6E-409C-BE32-E72D297353CC}">
              <c16:uniqueId val="{00000002-3902-4370-A851-56F3B64B34FC}"/>
            </c:ext>
          </c:extLst>
        </c:ser>
        <c:ser>
          <c:idx val="3"/>
          <c:order val="3"/>
          <c:tx>
            <c:strRef>
              <c:f>'Ped-Bike Analyis'!$E$30</c:f>
              <c:strCache>
                <c:ptCount val="1"/>
                <c:pt idx="0">
                  <c:v>Fatlaites &amp; Serious Injuries Combined </c:v>
                </c:pt>
              </c:strCache>
            </c:strRef>
          </c:tx>
          <c:spPr>
            <a:solidFill>
              <a:schemeClr val="accent4"/>
            </a:solidFill>
            <a:ln>
              <a:noFill/>
            </a:ln>
            <a:effectLst/>
          </c:spPr>
          <c:invertIfNegative val="0"/>
          <c:cat>
            <c:strRef>
              <c:f>'Ped-Bike Analyis'!$A$31:$A$40</c:f>
              <c:strCache>
                <c:ptCount val="10"/>
                <c:pt idx="0">
                  <c:v>Bertrand Twp</c:v>
                </c:pt>
                <c:pt idx="1">
                  <c:v>Buchanan</c:v>
                </c:pt>
                <c:pt idx="2">
                  <c:v>Buchanan Twp</c:v>
                </c:pt>
                <c:pt idx="3">
                  <c:v>Edwardsburg</c:v>
                </c:pt>
                <c:pt idx="4">
                  <c:v>Howard Twp</c:v>
                </c:pt>
                <c:pt idx="5">
                  <c:v>Mason Twp</c:v>
                </c:pt>
                <c:pt idx="6">
                  <c:v>Milton Twp</c:v>
                </c:pt>
                <c:pt idx="7">
                  <c:v>Niles</c:v>
                </c:pt>
                <c:pt idx="8">
                  <c:v>Niles Twp</c:v>
                </c:pt>
                <c:pt idx="9">
                  <c:v>Ontwa Twp</c:v>
                </c:pt>
              </c:strCache>
            </c:strRef>
          </c:cat>
          <c:val>
            <c:numRef>
              <c:f>'Ped-Bike Analyis'!$E$31:$E$40</c:f>
              <c:numCache>
                <c:formatCode>General</c:formatCode>
                <c:ptCount val="10"/>
                <c:pt idx="0">
                  <c:v>1</c:v>
                </c:pt>
                <c:pt idx="1">
                  <c:v>0</c:v>
                </c:pt>
                <c:pt idx="2">
                  <c:v>1</c:v>
                </c:pt>
                <c:pt idx="3">
                  <c:v>0</c:v>
                </c:pt>
                <c:pt idx="4">
                  <c:v>1</c:v>
                </c:pt>
                <c:pt idx="5">
                  <c:v>1</c:v>
                </c:pt>
                <c:pt idx="6">
                  <c:v>1</c:v>
                </c:pt>
                <c:pt idx="7">
                  <c:v>10</c:v>
                </c:pt>
                <c:pt idx="8">
                  <c:v>17</c:v>
                </c:pt>
                <c:pt idx="9">
                  <c:v>2</c:v>
                </c:pt>
              </c:numCache>
            </c:numRef>
          </c:val>
          <c:extLst>
            <c:ext xmlns:c16="http://schemas.microsoft.com/office/drawing/2014/chart" uri="{C3380CC4-5D6E-409C-BE32-E72D297353CC}">
              <c16:uniqueId val="{00000003-3902-4370-A851-56F3B64B34FC}"/>
            </c:ext>
          </c:extLst>
        </c:ser>
        <c:dLbls>
          <c:showLegendKey val="0"/>
          <c:showVal val="0"/>
          <c:showCatName val="0"/>
          <c:showSerName val="0"/>
          <c:showPercent val="0"/>
          <c:showBubbleSize val="0"/>
        </c:dLbls>
        <c:gapWidth val="219"/>
        <c:overlap val="-27"/>
        <c:axId val="526546656"/>
        <c:axId val="526547312"/>
      </c:barChart>
      <c:catAx>
        <c:axId val="52654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26547312"/>
        <c:crosses val="autoZero"/>
        <c:auto val="1"/>
        <c:lblAlgn val="ctr"/>
        <c:lblOffset val="100"/>
        <c:noMultiLvlLbl val="0"/>
      </c:catAx>
      <c:valAx>
        <c:axId val="526547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6546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'Ped-Bike Analyis'!$C$30</c:f>
              <c:strCache>
                <c:ptCount val="1"/>
                <c:pt idx="0">
                  <c:v>Falities</c:v>
                </c:pt>
              </c:strCache>
            </c:strRef>
          </c:tx>
          <c:spPr>
            <a:solidFill>
              <a:schemeClr val="accent2"/>
            </a:solidFill>
            <a:ln>
              <a:noFill/>
            </a:ln>
            <a:effectLst/>
          </c:spPr>
          <c:invertIfNegative val="0"/>
          <c:cat>
            <c:strRef>
              <c:f>'Ped-Bike Analyis'!$A$31:$A$40</c:f>
              <c:strCache>
                <c:ptCount val="10"/>
                <c:pt idx="0">
                  <c:v>Bertrand Twp</c:v>
                </c:pt>
                <c:pt idx="1">
                  <c:v>Buchanan</c:v>
                </c:pt>
                <c:pt idx="2">
                  <c:v>Buchanan Twp</c:v>
                </c:pt>
                <c:pt idx="3">
                  <c:v>Edwardsburg</c:v>
                </c:pt>
                <c:pt idx="4">
                  <c:v>Howard Twp</c:v>
                </c:pt>
                <c:pt idx="5">
                  <c:v>Mason Twp</c:v>
                </c:pt>
                <c:pt idx="6">
                  <c:v>Milton Twp</c:v>
                </c:pt>
                <c:pt idx="7">
                  <c:v>Niles</c:v>
                </c:pt>
                <c:pt idx="8">
                  <c:v>Niles Twp</c:v>
                </c:pt>
                <c:pt idx="9">
                  <c:v>Ontwa Twp</c:v>
                </c:pt>
              </c:strCache>
            </c:strRef>
          </c:cat>
          <c:val>
            <c:numRef>
              <c:f>'Ped-Bike Analyis'!$C$31:$C$40</c:f>
              <c:numCache>
                <c:formatCode>General</c:formatCode>
                <c:ptCount val="10"/>
                <c:pt idx="0">
                  <c:v>0</c:v>
                </c:pt>
                <c:pt idx="1">
                  <c:v>0</c:v>
                </c:pt>
                <c:pt idx="2">
                  <c:v>0</c:v>
                </c:pt>
                <c:pt idx="3">
                  <c:v>0</c:v>
                </c:pt>
                <c:pt idx="4">
                  <c:v>1</c:v>
                </c:pt>
                <c:pt idx="5">
                  <c:v>1</c:v>
                </c:pt>
                <c:pt idx="6">
                  <c:v>0</c:v>
                </c:pt>
                <c:pt idx="7">
                  <c:v>1</c:v>
                </c:pt>
                <c:pt idx="8">
                  <c:v>3</c:v>
                </c:pt>
                <c:pt idx="9">
                  <c:v>1</c:v>
                </c:pt>
              </c:numCache>
            </c:numRef>
          </c:val>
          <c:extLst>
            <c:ext xmlns:c16="http://schemas.microsoft.com/office/drawing/2014/chart" uri="{C3380CC4-5D6E-409C-BE32-E72D297353CC}">
              <c16:uniqueId val="{00000000-E9B5-4F98-A2E8-D3796A1751E5}"/>
            </c:ext>
          </c:extLst>
        </c:ser>
        <c:ser>
          <c:idx val="2"/>
          <c:order val="1"/>
          <c:tx>
            <c:strRef>
              <c:f>'Ped-Bike Analyis'!$D$30</c:f>
              <c:strCache>
                <c:ptCount val="1"/>
                <c:pt idx="0">
                  <c:v>Seious Injuries</c:v>
                </c:pt>
              </c:strCache>
            </c:strRef>
          </c:tx>
          <c:spPr>
            <a:solidFill>
              <a:schemeClr val="accent3"/>
            </a:solidFill>
            <a:ln>
              <a:noFill/>
            </a:ln>
            <a:effectLst/>
          </c:spPr>
          <c:invertIfNegative val="0"/>
          <c:cat>
            <c:strRef>
              <c:f>'Ped-Bike Analyis'!$A$31:$A$40</c:f>
              <c:strCache>
                <c:ptCount val="10"/>
                <c:pt idx="0">
                  <c:v>Bertrand Twp</c:v>
                </c:pt>
                <c:pt idx="1">
                  <c:v>Buchanan</c:v>
                </c:pt>
                <c:pt idx="2">
                  <c:v>Buchanan Twp</c:v>
                </c:pt>
                <c:pt idx="3">
                  <c:v>Edwardsburg</c:v>
                </c:pt>
                <c:pt idx="4">
                  <c:v>Howard Twp</c:v>
                </c:pt>
                <c:pt idx="5">
                  <c:v>Mason Twp</c:v>
                </c:pt>
                <c:pt idx="6">
                  <c:v>Milton Twp</c:v>
                </c:pt>
                <c:pt idx="7">
                  <c:v>Niles</c:v>
                </c:pt>
                <c:pt idx="8">
                  <c:v>Niles Twp</c:v>
                </c:pt>
                <c:pt idx="9">
                  <c:v>Ontwa Twp</c:v>
                </c:pt>
              </c:strCache>
            </c:strRef>
          </c:cat>
          <c:val>
            <c:numRef>
              <c:f>'Ped-Bike Analyis'!$D$31:$D$40</c:f>
              <c:numCache>
                <c:formatCode>General</c:formatCode>
                <c:ptCount val="10"/>
                <c:pt idx="0">
                  <c:v>1</c:v>
                </c:pt>
                <c:pt idx="1">
                  <c:v>0</c:v>
                </c:pt>
                <c:pt idx="2">
                  <c:v>1</c:v>
                </c:pt>
                <c:pt idx="3">
                  <c:v>0</c:v>
                </c:pt>
                <c:pt idx="4">
                  <c:v>0</c:v>
                </c:pt>
                <c:pt idx="5">
                  <c:v>0</c:v>
                </c:pt>
                <c:pt idx="6">
                  <c:v>1</c:v>
                </c:pt>
                <c:pt idx="7">
                  <c:v>9</c:v>
                </c:pt>
                <c:pt idx="8">
                  <c:v>14</c:v>
                </c:pt>
                <c:pt idx="9">
                  <c:v>1</c:v>
                </c:pt>
              </c:numCache>
            </c:numRef>
          </c:val>
          <c:extLst>
            <c:ext xmlns:c16="http://schemas.microsoft.com/office/drawing/2014/chart" uri="{C3380CC4-5D6E-409C-BE32-E72D297353CC}">
              <c16:uniqueId val="{00000001-E9B5-4F98-A2E8-D3796A1751E5}"/>
            </c:ext>
          </c:extLst>
        </c:ser>
        <c:ser>
          <c:idx val="3"/>
          <c:order val="2"/>
          <c:tx>
            <c:strRef>
              <c:f>'Ped-Bike Analyis'!$E$30</c:f>
              <c:strCache>
                <c:ptCount val="1"/>
                <c:pt idx="0">
                  <c:v>Fatlaites &amp; Serious Injuries Combined </c:v>
                </c:pt>
              </c:strCache>
            </c:strRef>
          </c:tx>
          <c:spPr>
            <a:solidFill>
              <a:schemeClr val="accent4"/>
            </a:solidFill>
            <a:ln>
              <a:noFill/>
            </a:ln>
            <a:effectLst/>
          </c:spPr>
          <c:invertIfNegative val="0"/>
          <c:cat>
            <c:strRef>
              <c:f>'Ped-Bike Analyis'!$A$31:$A$40</c:f>
              <c:strCache>
                <c:ptCount val="10"/>
                <c:pt idx="0">
                  <c:v>Bertrand Twp</c:v>
                </c:pt>
                <c:pt idx="1">
                  <c:v>Buchanan</c:v>
                </c:pt>
                <c:pt idx="2">
                  <c:v>Buchanan Twp</c:v>
                </c:pt>
                <c:pt idx="3">
                  <c:v>Edwardsburg</c:v>
                </c:pt>
                <c:pt idx="4">
                  <c:v>Howard Twp</c:v>
                </c:pt>
                <c:pt idx="5">
                  <c:v>Mason Twp</c:v>
                </c:pt>
                <c:pt idx="6">
                  <c:v>Milton Twp</c:v>
                </c:pt>
                <c:pt idx="7">
                  <c:v>Niles</c:v>
                </c:pt>
                <c:pt idx="8">
                  <c:v>Niles Twp</c:v>
                </c:pt>
                <c:pt idx="9">
                  <c:v>Ontwa Twp</c:v>
                </c:pt>
              </c:strCache>
            </c:strRef>
          </c:cat>
          <c:val>
            <c:numRef>
              <c:f>'Ped-Bike Analyis'!$E$31:$E$40</c:f>
              <c:numCache>
                <c:formatCode>General</c:formatCode>
                <c:ptCount val="10"/>
                <c:pt idx="0">
                  <c:v>1</c:v>
                </c:pt>
                <c:pt idx="1">
                  <c:v>0</c:v>
                </c:pt>
                <c:pt idx="2">
                  <c:v>1</c:v>
                </c:pt>
                <c:pt idx="3">
                  <c:v>0</c:v>
                </c:pt>
                <c:pt idx="4">
                  <c:v>1</c:v>
                </c:pt>
                <c:pt idx="5">
                  <c:v>1</c:v>
                </c:pt>
                <c:pt idx="6">
                  <c:v>1</c:v>
                </c:pt>
                <c:pt idx="7">
                  <c:v>10</c:v>
                </c:pt>
                <c:pt idx="8">
                  <c:v>17</c:v>
                </c:pt>
                <c:pt idx="9">
                  <c:v>2</c:v>
                </c:pt>
              </c:numCache>
            </c:numRef>
          </c:val>
          <c:extLst>
            <c:ext xmlns:c16="http://schemas.microsoft.com/office/drawing/2014/chart" uri="{C3380CC4-5D6E-409C-BE32-E72D297353CC}">
              <c16:uniqueId val="{00000002-E9B5-4F98-A2E8-D3796A1751E5}"/>
            </c:ext>
          </c:extLst>
        </c:ser>
        <c:dLbls>
          <c:showLegendKey val="0"/>
          <c:showVal val="0"/>
          <c:showCatName val="0"/>
          <c:showSerName val="0"/>
          <c:showPercent val="0"/>
          <c:showBubbleSize val="0"/>
        </c:dLbls>
        <c:gapWidth val="219"/>
        <c:overlap val="-27"/>
        <c:axId val="526546656"/>
        <c:axId val="526547312"/>
      </c:barChart>
      <c:catAx>
        <c:axId val="52654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26547312"/>
        <c:crosses val="autoZero"/>
        <c:auto val="1"/>
        <c:lblAlgn val="ctr"/>
        <c:lblOffset val="100"/>
        <c:noMultiLvlLbl val="0"/>
      </c:catAx>
      <c:valAx>
        <c:axId val="526547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6546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Sumary!$D$3</c:f>
              <c:strCache>
                <c:ptCount val="1"/>
                <c:pt idx="0">
                  <c:v>Fatalities </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Sumary!$B$4:$B$13</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Sumary!$D$4:$D$13</c:f>
              <c:numCache>
                <c:formatCode>_(* #,##0_);_(* \(#,##0\);_(* "-"??_);_(@_)</c:formatCode>
                <c:ptCount val="10"/>
                <c:pt idx="0">
                  <c:v>8</c:v>
                </c:pt>
                <c:pt idx="1">
                  <c:v>9</c:v>
                </c:pt>
                <c:pt idx="2">
                  <c:v>6</c:v>
                </c:pt>
                <c:pt idx="3">
                  <c:v>6</c:v>
                </c:pt>
                <c:pt idx="4">
                  <c:v>6</c:v>
                </c:pt>
                <c:pt idx="5">
                  <c:v>14</c:v>
                </c:pt>
                <c:pt idx="6">
                  <c:v>14</c:v>
                </c:pt>
                <c:pt idx="7">
                  <c:v>9</c:v>
                </c:pt>
                <c:pt idx="8">
                  <c:v>6</c:v>
                </c:pt>
                <c:pt idx="9">
                  <c:v>10</c:v>
                </c:pt>
              </c:numCache>
            </c:numRef>
          </c:yVal>
          <c:smooth val="0"/>
          <c:extLst>
            <c:ext xmlns:c16="http://schemas.microsoft.com/office/drawing/2014/chart" uri="{C3380CC4-5D6E-409C-BE32-E72D297353CC}">
              <c16:uniqueId val="{00000000-FA00-4CC0-BC64-2ACEE12BA8DF}"/>
            </c:ext>
          </c:extLst>
        </c:ser>
        <c:ser>
          <c:idx val="1"/>
          <c:order val="1"/>
          <c:tx>
            <c:strRef>
              <c:f>Sumary!$E$3</c:f>
              <c:strCache>
                <c:ptCount val="1"/>
                <c:pt idx="0">
                  <c:v> Serious Injuries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Sumary!$B$4:$B$13</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Sumary!$E$4:$E$13</c:f>
              <c:numCache>
                <c:formatCode>_(* #,##0_);_(* \(#,##0\);_(* "-"??_);_(@_)</c:formatCode>
                <c:ptCount val="10"/>
                <c:pt idx="0">
                  <c:v>56</c:v>
                </c:pt>
                <c:pt idx="1">
                  <c:v>59</c:v>
                </c:pt>
                <c:pt idx="2">
                  <c:v>66</c:v>
                </c:pt>
                <c:pt idx="3">
                  <c:v>34</c:v>
                </c:pt>
                <c:pt idx="4">
                  <c:v>38</c:v>
                </c:pt>
                <c:pt idx="5">
                  <c:v>34</c:v>
                </c:pt>
                <c:pt idx="6">
                  <c:v>30</c:v>
                </c:pt>
                <c:pt idx="7">
                  <c:v>21</c:v>
                </c:pt>
                <c:pt idx="8">
                  <c:v>32</c:v>
                </c:pt>
                <c:pt idx="9">
                  <c:v>26</c:v>
                </c:pt>
              </c:numCache>
            </c:numRef>
          </c:yVal>
          <c:smooth val="0"/>
          <c:extLst>
            <c:ext xmlns:c16="http://schemas.microsoft.com/office/drawing/2014/chart" uri="{C3380CC4-5D6E-409C-BE32-E72D297353CC}">
              <c16:uniqueId val="{00000001-FA00-4CC0-BC64-2ACEE12BA8DF}"/>
            </c:ext>
          </c:extLst>
        </c:ser>
        <c:ser>
          <c:idx val="2"/>
          <c:order val="2"/>
          <c:tx>
            <c:v>5-yr average of Fatalities </c:v>
          </c:tx>
          <c:spPr>
            <a:ln w="19050" cap="rnd">
              <a:solidFill>
                <a:schemeClr val="accent3">
                  <a:lumMod val="50000"/>
                </a:schemeClr>
              </a:solidFill>
              <a:round/>
            </a:ln>
            <a:effectLst/>
          </c:spPr>
          <c:marker>
            <c:symbol val="circle"/>
            <c:size val="5"/>
            <c:spPr>
              <a:solidFill>
                <a:schemeClr val="accent3"/>
              </a:solidFill>
              <a:ln w="9525">
                <a:solidFill>
                  <a:schemeClr val="accent3"/>
                </a:solidFill>
              </a:ln>
              <a:effectLst/>
            </c:spPr>
          </c:marker>
          <c:xVal>
            <c:numRef>
              <c:f>Sumary!$B$19:$B$23</c:f>
              <c:numCache>
                <c:formatCode>General</c:formatCode>
                <c:ptCount val="5"/>
                <c:pt idx="0">
                  <c:v>2011</c:v>
                </c:pt>
                <c:pt idx="1">
                  <c:v>2012</c:v>
                </c:pt>
                <c:pt idx="2">
                  <c:v>2013</c:v>
                </c:pt>
                <c:pt idx="3">
                  <c:v>2014</c:v>
                </c:pt>
                <c:pt idx="4">
                  <c:v>2015</c:v>
                </c:pt>
              </c:numCache>
            </c:numRef>
          </c:xVal>
          <c:yVal>
            <c:numRef>
              <c:f>Sumary!$D$19:$D$23</c:f>
              <c:numCache>
                <c:formatCode>0.0</c:formatCode>
                <c:ptCount val="5"/>
                <c:pt idx="0">
                  <c:v>8.1999999999999993</c:v>
                </c:pt>
                <c:pt idx="1">
                  <c:v>9.1999999999999993</c:v>
                </c:pt>
                <c:pt idx="2">
                  <c:v>9.8000000000000007</c:v>
                </c:pt>
                <c:pt idx="3">
                  <c:v>9.8000000000000007</c:v>
                </c:pt>
                <c:pt idx="4">
                  <c:v>10.6</c:v>
                </c:pt>
              </c:numCache>
            </c:numRef>
          </c:yVal>
          <c:smooth val="0"/>
          <c:extLst>
            <c:ext xmlns:c16="http://schemas.microsoft.com/office/drawing/2014/chart" uri="{C3380CC4-5D6E-409C-BE32-E72D297353CC}">
              <c16:uniqueId val="{00000002-FA00-4CC0-BC64-2ACEE12BA8DF}"/>
            </c:ext>
          </c:extLst>
        </c:ser>
        <c:ser>
          <c:idx val="3"/>
          <c:order val="3"/>
          <c:tx>
            <c:v>5-yr moving average of Serious Injuries</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Sumary!$B$19:$B$23</c:f>
              <c:numCache>
                <c:formatCode>General</c:formatCode>
                <c:ptCount val="5"/>
                <c:pt idx="0">
                  <c:v>2011</c:v>
                </c:pt>
                <c:pt idx="1">
                  <c:v>2012</c:v>
                </c:pt>
                <c:pt idx="2">
                  <c:v>2013</c:v>
                </c:pt>
                <c:pt idx="3">
                  <c:v>2014</c:v>
                </c:pt>
                <c:pt idx="4">
                  <c:v>2015</c:v>
                </c:pt>
              </c:numCache>
            </c:numRef>
          </c:xVal>
          <c:yVal>
            <c:numRef>
              <c:f>Sumary!$E$19:$E$23</c:f>
              <c:numCache>
                <c:formatCode>0.0</c:formatCode>
                <c:ptCount val="5"/>
                <c:pt idx="0">
                  <c:v>46.2</c:v>
                </c:pt>
                <c:pt idx="1">
                  <c:v>40.4</c:v>
                </c:pt>
                <c:pt idx="2">
                  <c:v>31.4</c:v>
                </c:pt>
                <c:pt idx="3">
                  <c:v>31</c:v>
                </c:pt>
                <c:pt idx="4">
                  <c:v>28.6</c:v>
                </c:pt>
              </c:numCache>
            </c:numRef>
          </c:yVal>
          <c:smooth val="0"/>
          <c:extLst>
            <c:ext xmlns:c16="http://schemas.microsoft.com/office/drawing/2014/chart" uri="{C3380CC4-5D6E-409C-BE32-E72D297353CC}">
              <c16:uniqueId val="{00000003-FA00-4CC0-BC64-2ACEE12BA8DF}"/>
            </c:ext>
          </c:extLst>
        </c:ser>
        <c:dLbls>
          <c:showLegendKey val="0"/>
          <c:showVal val="0"/>
          <c:showCatName val="0"/>
          <c:showSerName val="0"/>
          <c:showPercent val="0"/>
          <c:showBubbleSize val="0"/>
        </c:dLbls>
        <c:axId val="636305624"/>
        <c:axId val="636296768"/>
      </c:scatterChart>
      <c:valAx>
        <c:axId val="636305624"/>
        <c:scaling>
          <c:orientation val="minMax"/>
          <c:max val="2015"/>
          <c:min val="200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6296768"/>
        <c:crosses val="autoZero"/>
        <c:crossBetween val="midCat"/>
      </c:valAx>
      <c:valAx>
        <c:axId val="636296768"/>
        <c:scaling>
          <c:orientation val="minMax"/>
          <c:max val="75"/>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363056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Statewide Fatalities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'Statewide Comparisons'!$A$3:$A$12</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'Statewide Comparisons'!$B$3:$B$12</c:f>
              <c:numCache>
                <c:formatCode>General</c:formatCode>
                <c:ptCount val="10"/>
                <c:pt idx="0">
                  <c:v>1084</c:v>
                </c:pt>
                <c:pt idx="1">
                  <c:v>1084</c:v>
                </c:pt>
                <c:pt idx="2">
                  <c:v>980</c:v>
                </c:pt>
                <c:pt idx="3">
                  <c:v>871</c:v>
                </c:pt>
                <c:pt idx="4">
                  <c:v>937</c:v>
                </c:pt>
                <c:pt idx="5">
                  <c:v>889</c:v>
                </c:pt>
                <c:pt idx="6">
                  <c:v>936</c:v>
                </c:pt>
                <c:pt idx="7">
                  <c:v>951</c:v>
                </c:pt>
                <c:pt idx="8">
                  <c:v>876</c:v>
                </c:pt>
                <c:pt idx="9">
                  <c:v>963</c:v>
                </c:pt>
              </c:numCache>
            </c:numRef>
          </c:yVal>
          <c:smooth val="0"/>
          <c:extLst>
            <c:ext xmlns:c16="http://schemas.microsoft.com/office/drawing/2014/chart" uri="{C3380CC4-5D6E-409C-BE32-E72D297353CC}">
              <c16:uniqueId val="{00000000-5053-4421-9BDB-78ED4572A82B}"/>
            </c:ext>
          </c:extLst>
        </c:ser>
        <c:ser>
          <c:idx val="3"/>
          <c:order val="3"/>
          <c:tx>
            <c:v>Statewide Five-Year Moving Average</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'Statewide Comparisons'!$A$15:$A$19</c:f>
              <c:numCache>
                <c:formatCode>General</c:formatCode>
                <c:ptCount val="5"/>
                <c:pt idx="0">
                  <c:v>2011</c:v>
                </c:pt>
                <c:pt idx="1">
                  <c:v>2012</c:v>
                </c:pt>
                <c:pt idx="2">
                  <c:v>2013</c:v>
                </c:pt>
                <c:pt idx="3">
                  <c:v>2014</c:v>
                </c:pt>
                <c:pt idx="4">
                  <c:v>2015</c:v>
                </c:pt>
              </c:numCache>
            </c:numRef>
          </c:xVal>
          <c:yVal>
            <c:numRef>
              <c:f>'Statewide Comparisons'!$B$15:$B$19</c:f>
              <c:numCache>
                <c:formatCode>General</c:formatCode>
                <c:ptCount val="5"/>
                <c:pt idx="0">
                  <c:v>952.2</c:v>
                </c:pt>
                <c:pt idx="1">
                  <c:v>922.6</c:v>
                </c:pt>
                <c:pt idx="2">
                  <c:v>916.8</c:v>
                </c:pt>
                <c:pt idx="3">
                  <c:v>917.8</c:v>
                </c:pt>
                <c:pt idx="4">
                  <c:v>923</c:v>
                </c:pt>
              </c:numCache>
            </c:numRef>
          </c:yVal>
          <c:smooth val="0"/>
          <c:extLst>
            <c:ext xmlns:c16="http://schemas.microsoft.com/office/drawing/2014/chart" uri="{C3380CC4-5D6E-409C-BE32-E72D297353CC}">
              <c16:uniqueId val="{00000001-5053-4421-9BDB-78ED4572A82B}"/>
            </c:ext>
          </c:extLst>
        </c:ser>
        <c:dLbls>
          <c:showLegendKey val="0"/>
          <c:showVal val="0"/>
          <c:showCatName val="0"/>
          <c:showSerName val="0"/>
          <c:showPercent val="0"/>
          <c:showBubbleSize val="0"/>
        </c:dLbls>
        <c:axId val="879667240"/>
        <c:axId val="879658056"/>
      </c:scatterChart>
      <c:scatterChart>
        <c:scatterStyle val="lineMarker"/>
        <c:varyColors val="0"/>
        <c:ser>
          <c:idx val="1"/>
          <c:order val="1"/>
          <c:tx>
            <c:v>NATS Fatalities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'Statewide Comparisons'!$A$3:$A$12</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'Statewide Comparisons'!$F$3:$F$12</c:f>
              <c:numCache>
                <c:formatCode>General</c:formatCode>
                <c:ptCount val="10"/>
                <c:pt idx="0">
                  <c:v>8</c:v>
                </c:pt>
                <c:pt idx="1">
                  <c:v>9</c:v>
                </c:pt>
                <c:pt idx="2">
                  <c:v>6</c:v>
                </c:pt>
                <c:pt idx="3">
                  <c:v>6</c:v>
                </c:pt>
                <c:pt idx="4">
                  <c:v>6</c:v>
                </c:pt>
                <c:pt idx="5">
                  <c:v>14</c:v>
                </c:pt>
                <c:pt idx="6">
                  <c:v>14</c:v>
                </c:pt>
                <c:pt idx="7">
                  <c:v>9</c:v>
                </c:pt>
                <c:pt idx="8">
                  <c:v>6</c:v>
                </c:pt>
                <c:pt idx="9">
                  <c:v>10</c:v>
                </c:pt>
              </c:numCache>
            </c:numRef>
          </c:yVal>
          <c:smooth val="0"/>
          <c:extLst>
            <c:ext xmlns:c16="http://schemas.microsoft.com/office/drawing/2014/chart" uri="{C3380CC4-5D6E-409C-BE32-E72D297353CC}">
              <c16:uniqueId val="{00000002-5053-4421-9BDB-78ED4572A82B}"/>
            </c:ext>
          </c:extLst>
        </c:ser>
        <c:ser>
          <c:idx val="2"/>
          <c:order val="2"/>
          <c:tx>
            <c:v>NATS Five-Year Moving Average</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'Statewide Comparisons'!$A$15:$A$19</c:f>
              <c:numCache>
                <c:formatCode>General</c:formatCode>
                <c:ptCount val="5"/>
                <c:pt idx="0">
                  <c:v>2011</c:v>
                </c:pt>
                <c:pt idx="1">
                  <c:v>2012</c:v>
                </c:pt>
                <c:pt idx="2">
                  <c:v>2013</c:v>
                </c:pt>
                <c:pt idx="3">
                  <c:v>2014</c:v>
                </c:pt>
                <c:pt idx="4">
                  <c:v>2015</c:v>
                </c:pt>
              </c:numCache>
            </c:numRef>
          </c:xVal>
          <c:yVal>
            <c:numRef>
              <c:f>'Statewide Comparisons'!$F$15:$F$19</c:f>
              <c:numCache>
                <c:formatCode>General</c:formatCode>
                <c:ptCount val="5"/>
                <c:pt idx="0">
                  <c:v>8.1999999999999993</c:v>
                </c:pt>
                <c:pt idx="1">
                  <c:v>9.1999999999999993</c:v>
                </c:pt>
                <c:pt idx="2">
                  <c:v>9.8000000000000007</c:v>
                </c:pt>
                <c:pt idx="3">
                  <c:v>9.8000000000000007</c:v>
                </c:pt>
                <c:pt idx="4">
                  <c:v>10.6</c:v>
                </c:pt>
              </c:numCache>
            </c:numRef>
          </c:yVal>
          <c:smooth val="0"/>
          <c:extLst>
            <c:ext xmlns:c16="http://schemas.microsoft.com/office/drawing/2014/chart" uri="{C3380CC4-5D6E-409C-BE32-E72D297353CC}">
              <c16:uniqueId val="{00000003-5053-4421-9BDB-78ED4572A82B}"/>
            </c:ext>
          </c:extLst>
        </c:ser>
        <c:dLbls>
          <c:showLegendKey val="0"/>
          <c:showVal val="0"/>
          <c:showCatName val="0"/>
          <c:showSerName val="0"/>
          <c:showPercent val="0"/>
          <c:showBubbleSize val="0"/>
        </c:dLbls>
        <c:axId val="497492816"/>
        <c:axId val="497488552"/>
      </c:scatterChart>
      <c:valAx>
        <c:axId val="879667240"/>
        <c:scaling>
          <c:orientation val="minMax"/>
          <c:max val="2015"/>
          <c:min val="200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9658056"/>
        <c:crosses val="autoZero"/>
        <c:crossBetween val="midCat"/>
      </c:valAx>
      <c:valAx>
        <c:axId val="879658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Statewide</a:t>
                </a:r>
                <a:r>
                  <a:rPr lang="en-US" sz="1400" baseline="0"/>
                  <a:t> Fatalities</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9667240"/>
        <c:crosses val="autoZero"/>
        <c:crossBetween val="midCat"/>
      </c:valAx>
      <c:valAx>
        <c:axId val="497488552"/>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NATS Fatalities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7492816"/>
        <c:crosses val="max"/>
        <c:crossBetween val="midCat"/>
      </c:valAx>
      <c:valAx>
        <c:axId val="497492816"/>
        <c:scaling>
          <c:orientation val="minMax"/>
        </c:scaling>
        <c:delete val="1"/>
        <c:axPos val="b"/>
        <c:numFmt formatCode="General" sourceLinked="1"/>
        <c:majorTickMark val="out"/>
        <c:minorTickMark val="none"/>
        <c:tickLblPos val="nextTo"/>
        <c:crossAx val="4974885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Statewide Serious Injuries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'Statewide Comparisons'!$A$3:$A$12</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'Statewide Comparisons'!$C$3:$C$12</c:f>
              <c:numCache>
                <c:formatCode>#,##0</c:formatCode>
                <c:ptCount val="10"/>
                <c:pt idx="0">
                  <c:v>7618</c:v>
                </c:pt>
                <c:pt idx="1">
                  <c:v>7485</c:v>
                </c:pt>
                <c:pt idx="2">
                  <c:v>6725</c:v>
                </c:pt>
                <c:pt idx="3">
                  <c:v>6511</c:v>
                </c:pt>
                <c:pt idx="4">
                  <c:v>5980</c:v>
                </c:pt>
                <c:pt idx="5">
                  <c:v>5706</c:v>
                </c:pt>
                <c:pt idx="6">
                  <c:v>5676</c:v>
                </c:pt>
                <c:pt idx="7">
                  <c:v>5283</c:v>
                </c:pt>
                <c:pt idx="8">
                  <c:v>4909</c:v>
                </c:pt>
                <c:pt idx="9">
                  <c:v>4865</c:v>
                </c:pt>
              </c:numCache>
            </c:numRef>
          </c:yVal>
          <c:smooth val="0"/>
          <c:extLst>
            <c:ext xmlns:c16="http://schemas.microsoft.com/office/drawing/2014/chart" uri="{C3380CC4-5D6E-409C-BE32-E72D297353CC}">
              <c16:uniqueId val="{00000000-CBFD-4ED6-A180-91B37F07C3B1}"/>
            </c:ext>
          </c:extLst>
        </c:ser>
        <c:ser>
          <c:idx val="1"/>
          <c:order val="1"/>
          <c:tx>
            <c:v>Statewide 5-yr Moving Average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'Statewide Comparisons'!$A$15:$A$19</c:f>
              <c:numCache>
                <c:formatCode>General</c:formatCode>
                <c:ptCount val="5"/>
                <c:pt idx="0">
                  <c:v>2011</c:v>
                </c:pt>
                <c:pt idx="1">
                  <c:v>2012</c:v>
                </c:pt>
                <c:pt idx="2">
                  <c:v>2013</c:v>
                </c:pt>
                <c:pt idx="3">
                  <c:v>2014</c:v>
                </c:pt>
                <c:pt idx="4">
                  <c:v>2015</c:v>
                </c:pt>
              </c:numCache>
            </c:numRef>
          </c:xVal>
          <c:yVal>
            <c:numRef>
              <c:f>'Statewide Comparisons'!$C$15:$C$19</c:f>
              <c:numCache>
                <c:formatCode>General</c:formatCode>
                <c:ptCount val="5"/>
                <c:pt idx="0">
                  <c:v>6481.4</c:v>
                </c:pt>
                <c:pt idx="1">
                  <c:v>6119.6</c:v>
                </c:pt>
                <c:pt idx="2">
                  <c:v>5831.2</c:v>
                </c:pt>
                <c:pt idx="3">
                  <c:v>5510.8</c:v>
                </c:pt>
                <c:pt idx="4">
                  <c:v>5287.8</c:v>
                </c:pt>
              </c:numCache>
            </c:numRef>
          </c:yVal>
          <c:smooth val="0"/>
          <c:extLst>
            <c:ext xmlns:c16="http://schemas.microsoft.com/office/drawing/2014/chart" uri="{C3380CC4-5D6E-409C-BE32-E72D297353CC}">
              <c16:uniqueId val="{00000001-CBFD-4ED6-A180-91B37F07C3B1}"/>
            </c:ext>
          </c:extLst>
        </c:ser>
        <c:dLbls>
          <c:showLegendKey val="0"/>
          <c:showVal val="0"/>
          <c:showCatName val="0"/>
          <c:showSerName val="0"/>
          <c:showPercent val="0"/>
          <c:showBubbleSize val="0"/>
        </c:dLbls>
        <c:axId val="646125184"/>
        <c:axId val="646115016"/>
      </c:scatterChart>
      <c:scatterChart>
        <c:scatterStyle val="lineMarker"/>
        <c:varyColors val="0"/>
        <c:ser>
          <c:idx val="2"/>
          <c:order val="2"/>
          <c:tx>
            <c:v>NATS Serious Injuries</c:v>
          </c:tx>
          <c:spPr>
            <a:ln w="19050" cap="rnd">
              <a:solidFill>
                <a:srgbClr val="C00000"/>
              </a:solidFill>
              <a:round/>
            </a:ln>
            <a:effectLst/>
          </c:spPr>
          <c:marker>
            <c:symbol val="circle"/>
            <c:size val="5"/>
            <c:spPr>
              <a:solidFill>
                <a:srgbClr val="C00000"/>
              </a:solidFill>
              <a:ln w="9525">
                <a:solidFill>
                  <a:srgbClr val="C00000"/>
                </a:solidFill>
              </a:ln>
              <a:effectLst/>
            </c:spPr>
          </c:marker>
          <c:xVal>
            <c:numRef>
              <c:f>'Statewide Comparisons'!$A$3:$A$12</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'Statewide Comparisons'!$G$3:$G$12</c:f>
              <c:numCache>
                <c:formatCode>General</c:formatCode>
                <c:ptCount val="10"/>
                <c:pt idx="0">
                  <c:v>56</c:v>
                </c:pt>
                <c:pt idx="1">
                  <c:v>59</c:v>
                </c:pt>
                <c:pt idx="2">
                  <c:v>66</c:v>
                </c:pt>
                <c:pt idx="3">
                  <c:v>34</c:v>
                </c:pt>
                <c:pt idx="4">
                  <c:v>38</c:v>
                </c:pt>
                <c:pt idx="5">
                  <c:v>34</c:v>
                </c:pt>
                <c:pt idx="6">
                  <c:v>30</c:v>
                </c:pt>
                <c:pt idx="7">
                  <c:v>21</c:v>
                </c:pt>
                <c:pt idx="8">
                  <c:v>32</c:v>
                </c:pt>
                <c:pt idx="9">
                  <c:v>26</c:v>
                </c:pt>
              </c:numCache>
            </c:numRef>
          </c:yVal>
          <c:smooth val="0"/>
          <c:extLst>
            <c:ext xmlns:c16="http://schemas.microsoft.com/office/drawing/2014/chart" uri="{C3380CC4-5D6E-409C-BE32-E72D297353CC}">
              <c16:uniqueId val="{00000002-CBFD-4ED6-A180-91B37F07C3B1}"/>
            </c:ext>
          </c:extLst>
        </c:ser>
        <c:ser>
          <c:idx val="3"/>
          <c:order val="3"/>
          <c:tx>
            <c:v>NATS 5-yr Moving Average</c:v>
          </c:tx>
          <c:spPr>
            <a:ln w="19050"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xVal>
            <c:numRef>
              <c:f>'Statewide Comparisons'!$A$15:$A$19</c:f>
              <c:numCache>
                <c:formatCode>General</c:formatCode>
                <c:ptCount val="5"/>
                <c:pt idx="0">
                  <c:v>2011</c:v>
                </c:pt>
                <c:pt idx="1">
                  <c:v>2012</c:v>
                </c:pt>
                <c:pt idx="2">
                  <c:v>2013</c:v>
                </c:pt>
                <c:pt idx="3">
                  <c:v>2014</c:v>
                </c:pt>
                <c:pt idx="4">
                  <c:v>2015</c:v>
                </c:pt>
              </c:numCache>
            </c:numRef>
          </c:xVal>
          <c:yVal>
            <c:numRef>
              <c:f>'Statewide Comparisons'!$G$15:$G$19</c:f>
              <c:numCache>
                <c:formatCode>General</c:formatCode>
                <c:ptCount val="5"/>
                <c:pt idx="0">
                  <c:v>46.2</c:v>
                </c:pt>
                <c:pt idx="1">
                  <c:v>40.4</c:v>
                </c:pt>
                <c:pt idx="2">
                  <c:v>31.4</c:v>
                </c:pt>
                <c:pt idx="3">
                  <c:v>31</c:v>
                </c:pt>
                <c:pt idx="4">
                  <c:v>28.6</c:v>
                </c:pt>
              </c:numCache>
            </c:numRef>
          </c:yVal>
          <c:smooth val="0"/>
          <c:extLst>
            <c:ext xmlns:c16="http://schemas.microsoft.com/office/drawing/2014/chart" uri="{C3380CC4-5D6E-409C-BE32-E72D297353CC}">
              <c16:uniqueId val="{00000003-CBFD-4ED6-A180-91B37F07C3B1}"/>
            </c:ext>
          </c:extLst>
        </c:ser>
        <c:dLbls>
          <c:showLegendKey val="0"/>
          <c:showVal val="0"/>
          <c:showCatName val="0"/>
          <c:showSerName val="0"/>
          <c:showPercent val="0"/>
          <c:showBubbleSize val="0"/>
        </c:dLbls>
        <c:axId val="667109184"/>
        <c:axId val="667108856"/>
      </c:scatterChart>
      <c:valAx>
        <c:axId val="646125184"/>
        <c:scaling>
          <c:orientation val="minMax"/>
          <c:max val="2015"/>
          <c:min val="200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6115016"/>
        <c:crosses val="autoZero"/>
        <c:crossBetween val="midCat"/>
      </c:valAx>
      <c:valAx>
        <c:axId val="646115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6125184"/>
        <c:crosses val="autoZero"/>
        <c:crossBetween val="midCat"/>
      </c:valAx>
      <c:valAx>
        <c:axId val="667108856"/>
        <c:scaling>
          <c:orientation val="minMax"/>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7109184"/>
        <c:crosses val="max"/>
        <c:crossBetween val="midCat"/>
      </c:valAx>
      <c:valAx>
        <c:axId val="667109184"/>
        <c:scaling>
          <c:orientation val="minMax"/>
        </c:scaling>
        <c:delete val="1"/>
        <c:axPos val="b"/>
        <c:numFmt formatCode="General" sourceLinked="1"/>
        <c:majorTickMark val="out"/>
        <c:minorTickMark val="none"/>
        <c:tickLblPos val="nextTo"/>
        <c:crossAx val="6671088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Statewide NonMotorized K&amp;A</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'Statewide Comparisons'!$A$3:$A$12</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'Statewide Comparisons'!$D$3:$D$12</c:f>
              <c:numCache>
                <c:formatCode>General</c:formatCode>
                <c:ptCount val="10"/>
                <c:pt idx="0">
                  <c:v>897</c:v>
                </c:pt>
                <c:pt idx="1">
                  <c:v>842</c:v>
                </c:pt>
                <c:pt idx="2">
                  <c:v>787</c:v>
                </c:pt>
                <c:pt idx="3">
                  <c:v>800</c:v>
                </c:pt>
                <c:pt idx="4">
                  <c:v>751</c:v>
                </c:pt>
                <c:pt idx="5">
                  <c:v>746</c:v>
                </c:pt>
                <c:pt idx="6">
                  <c:v>690</c:v>
                </c:pt>
                <c:pt idx="7">
                  <c:v>749</c:v>
                </c:pt>
                <c:pt idx="8">
                  <c:v>688</c:v>
                </c:pt>
                <c:pt idx="9">
                  <c:v>764</c:v>
                </c:pt>
              </c:numCache>
            </c:numRef>
          </c:yVal>
          <c:smooth val="0"/>
          <c:extLst>
            <c:ext xmlns:c16="http://schemas.microsoft.com/office/drawing/2014/chart" uri="{C3380CC4-5D6E-409C-BE32-E72D297353CC}">
              <c16:uniqueId val="{00000000-7DC9-4903-B27F-058950ACA935}"/>
            </c:ext>
          </c:extLst>
        </c:ser>
        <c:ser>
          <c:idx val="1"/>
          <c:order val="1"/>
          <c:tx>
            <c:v>Statewide 5-yr Moving Average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'Statewide Comparisons'!$A$15:$A$19</c:f>
              <c:numCache>
                <c:formatCode>General</c:formatCode>
                <c:ptCount val="5"/>
                <c:pt idx="0">
                  <c:v>2011</c:v>
                </c:pt>
                <c:pt idx="1">
                  <c:v>2012</c:v>
                </c:pt>
                <c:pt idx="2">
                  <c:v>2013</c:v>
                </c:pt>
                <c:pt idx="3">
                  <c:v>2014</c:v>
                </c:pt>
                <c:pt idx="4">
                  <c:v>2015</c:v>
                </c:pt>
              </c:numCache>
            </c:numRef>
          </c:xVal>
          <c:yVal>
            <c:numRef>
              <c:f>'Statewide Comparisons'!$D$15:$D$19</c:f>
              <c:numCache>
                <c:formatCode>General</c:formatCode>
                <c:ptCount val="5"/>
                <c:pt idx="0">
                  <c:v>785.2</c:v>
                </c:pt>
                <c:pt idx="1">
                  <c:v>754.8</c:v>
                </c:pt>
                <c:pt idx="2">
                  <c:v>747.2</c:v>
                </c:pt>
                <c:pt idx="3">
                  <c:v>724.8</c:v>
                </c:pt>
                <c:pt idx="4">
                  <c:v>727.4</c:v>
                </c:pt>
              </c:numCache>
            </c:numRef>
          </c:yVal>
          <c:smooth val="0"/>
          <c:extLst>
            <c:ext xmlns:c16="http://schemas.microsoft.com/office/drawing/2014/chart" uri="{C3380CC4-5D6E-409C-BE32-E72D297353CC}">
              <c16:uniqueId val="{00000001-7DC9-4903-B27F-058950ACA935}"/>
            </c:ext>
          </c:extLst>
        </c:ser>
        <c:dLbls>
          <c:showLegendKey val="0"/>
          <c:showVal val="0"/>
          <c:showCatName val="0"/>
          <c:showSerName val="0"/>
          <c:showPercent val="0"/>
          <c:showBubbleSize val="0"/>
        </c:dLbls>
        <c:axId val="680953408"/>
        <c:axId val="680954392"/>
      </c:scatterChart>
      <c:scatterChart>
        <c:scatterStyle val="lineMarker"/>
        <c:varyColors val="0"/>
        <c:ser>
          <c:idx val="2"/>
          <c:order val="2"/>
          <c:tx>
            <c:v>NATS Non-Motorized K&amp;A</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'Statewide Comparisons'!$A$3:$A$12</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xVal>
          <c:yVal>
            <c:numRef>
              <c:f>'Statewide Comparisons'!$H$3:$H$12</c:f>
              <c:numCache>
                <c:formatCode>General</c:formatCode>
                <c:ptCount val="10"/>
                <c:pt idx="0">
                  <c:v>5</c:v>
                </c:pt>
                <c:pt idx="1">
                  <c:v>7</c:v>
                </c:pt>
                <c:pt idx="2">
                  <c:v>8</c:v>
                </c:pt>
                <c:pt idx="3">
                  <c:v>2</c:v>
                </c:pt>
                <c:pt idx="4">
                  <c:v>2</c:v>
                </c:pt>
                <c:pt idx="5">
                  <c:v>0</c:v>
                </c:pt>
                <c:pt idx="6">
                  <c:v>4</c:v>
                </c:pt>
                <c:pt idx="7">
                  <c:v>0</c:v>
                </c:pt>
                <c:pt idx="8">
                  <c:v>3</c:v>
                </c:pt>
                <c:pt idx="9">
                  <c:v>3</c:v>
                </c:pt>
              </c:numCache>
            </c:numRef>
          </c:yVal>
          <c:smooth val="0"/>
          <c:extLst>
            <c:ext xmlns:c16="http://schemas.microsoft.com/office/drawing/2014/chart" uri="{C3380CC4-5D6E-409C-BE32-E72D297353CC}">
              <c16:uniqueId val="{00000002-7DC9-4903-B27F-058950ACA935}"/>
            </c:ext>
          </c:extLst>
        </c:ser>
        <c:ser>
          <c:idx val="3"/>
          <c:order val="3"/>
          <c:tx>
            <c:v>NATS 5-yr Moving Average</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'Statewide Comparisons'!$A$15:$A$19</c:f>
              <c:numCache>
                <c:formatCode>General</c:formatCode>
                <c:ptCount val="5"/>
                <c:pt idx="0">
                  <c:v>2011</c:v>
                </c:pt>
                <c:pt idx="1">
                  <c:v>2012</c:v>
                </c:pt>
                <c:pt idx="2">
                  <c:v>2013</c:v>
                </c:pt>
                <c:pt idx="3">
                  <c:v>2014</c:v>
                </c:pt>
                <c:pt idx="4">
                  <c:v>2015</c:v>
                </c:pt>
              </c:numCache>
            </c:numRef>
          </c:xVal>
          <c:yVal>
            <c:numRef>
              <c:f>'Statewide Comparisons'!$H$15:$H$19</c:f>
              <c:numCache>
                <c:formatCode>General</c:formatCode>
                <c:ptCount val="5"/>
                <c:pt idx="0">
                  <c:v>3.8</c:v>
                </c:pt>
                <c:pt idx="1">
                  <c:v>3.2</c:v>
                </c:pt>
                <c:pt idx="2">
                  <c:v>1.6</c:v>
                </c:pt>
                <c:pt idx="3">
                  <c:v>1.8</c:v>
                </c:pt>
                <c:pt idx="4">
                  <c:v>2</c:v>
                </c:pt>
              </c:numCache>
            </c:numRef>
          </c:yVal>
          <c:smooth val="0"/>
          <c:extLst>
            <c:ext xmlns:c16="http://schemas.microsoft.com/office/drawing/2014/chart" uri="{C3380CC4-5D6E-409C-BE32-E72D297353CC}">
              <c16:uniqueId val="{00000003-7DC9-4903-B27F-058950ACA935}"/>
            </c:ext>
          </c:extLst>
        </c:ser>
        <c:dLbls>
          <c:showLegendKey val="0"/>
          <c:showVal val="0"/>
          <c:showCatName val="0"/>
          <c:showSerName val="0"/>
          <c:showPercent val="0"/>
          <c:showBubbleSize val="0"/>
        </c:dLbls>
        <c:axId val="680936352"/>
        <c:axId val="680941272"/>
      </c:scatterChart>
      <c:valAx>
        <c:axId val="680953408"/>
        <c:scaling>
          <c:orientation val="minMax"/>
          <c:max val="2016"/>
          <c:min val="200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0954392"/>
        <c:crosses val="autoZero"/>
        <c:crossBetween val="midCat"/>
      </c:valAx>
      <c:valAx>
        <c:axId val="680954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0953408"/>
        <c:crosses val="autoZero"/>
        <c:crossBetween val="midCat"/>
      </c:valAx>
      <c:valAx>
        <c:axId val="680941272"/>
        <c:scaling>
          <c:orientation val="minMax"/>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0936352"/>
        <c:crosses val="max"/>
        <c:crossBetween val="midCat"/>
      </c:valAx>
      <c:valAx>
        <c:axId val="680936352"/>
        <c:scaling>
          <c:orientation val="minMax"/>
        </c:scaling>
        <c:delete val="1"/>
        <c:axPos val="b"/>
        <c:numFmt formatCode="General" sourceLinked="1"/>
        <c:majorTickMark val="out"/>
        <c:minorTickMark val="none"/>
        <c:tickLblPos val="nextTo"/>
        <c:crossAx val="6809412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Fatalities by Road Type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5200845298749421"/>
          <c:y val="0.30738752080394582"/>
          <c:w val="0.33328566465956455"/>
          <c:h val="0.433470118846203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Serious Injuries by Road Type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9857708043847455"/>
          <c:y val="0.34532987324818254"/>
          <c:w val="0.28671703720858421"/>
          <c:h val="0.4539006163161767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'Road Analysis'!$E$2</c:f>
              <c:strCache>
                <c:ptCount val="1"/>
                <c:pt idx="0">
                  <c:v>Fatalities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64-464D-BCD2-4D63FF8260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64-464D-BCD2-4D63FF8260A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7F64-464D-BCD2-4D63FF8260A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F64-464D-BCD2-4D63FF8260A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F64-464D-BCD2-4D63FF8260A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'Road Analysis'!$C$3:$C$7</c:f>
              <c:strCache>
                <c:ptCount val="5"/>
                <c:pt idx="0">
                  <c:v>US 31</c:v>
                </c:pt>
                <c:pt idx="1">
                  <c:v>US 12</c:v>
                </c:pt>
                <c:pt idx="2">
                  <c:v>Other trunkline</c:v>
                </c:pt>
                <c:pt idx="3">
                  <c:v>Local Fed Aid</c:v>
                </c:pt>
                <c:pt idx="4">
                  <c:v>Local non-Fed Aid</c:v>
                </c:pt>
              </c:strCache>
            </c:strRef>
          </c:cat>
          <c:val>
            <c:numRef>
              <c:f>'Road Analysis'!$E$3:$E$7</c:f>
              <c:numCache>
                <c:formatCode>General</c:formatCode>
                <c:ptCount val="5"/>
                <c:pt idx="0">
                  <c:v>2</c:v>
                </c:pt>
                <c:pt idx="1">
                  <c:v>21</c:v>
                </c:pt>
                <c:pt idx="2">
                  <c:v>25</c:v>
                </c:pt>
                <c:pt idx="3">
                  <c:v>26</c:v>
                </c:pt>
                <c:pt idx="4">
                  <c:v>14</c:v>
                </c:pt>
              </c:numCache>
            </c:numRef>
          </c:val>
          <c:extLst>
            <c:ext xmlns:c16="http://schemas.microsoft.com/office/drawing/2014/chart" uri="{C3380CC4-5D6E-409C-BE32-E72D297353CC}">
              <c16:uniqueId val="{0000000A-7F64-464D-BCD2-4D63FF8260A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1722083035075157"/>
          <c:y val="0.17262047244094489"/>
          <c:w val="0.26762765449773324"/>
          <c:h val="0.7517257217847769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'Road Analysis'!$F$2</c:f>
              <c:strCache>
                <c:ptCount val="1"/>
                <c:pt idx="0">
                  <c:v>Serious Injuries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1A7-4EA8-9B4B-51250EE40C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1A7-4EA8-9B4B-51250EE40C2E}"/>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D1A7-4EA8-9B4B-51250EE40C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1A7-4EA8-9B4B-51250EE40C2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1A7-4EA8-9B4B-51250EE40C2E}"/>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'Road Analysis'!$C$3:$C$7</c:f>
              <c:strCache>
                <c:ptCount val="5"/>
                <c:pt idx="0">
                  <c:v>US 31</c:v>
                </c:pt>
                <c:pt idx="1">
                  <c:v>US 12</c:v>
                </c:pt>
                <c:pt idx="2">
                  <c:v>Other Trunkline</c:v>
                </c:pt>
                <c:pt idx="3">
                  <c:v>Local Fed Aid</c:v>
                </c:pt>
                <c:pt idx="4">
                  <c:v>Local non-Fed Aid</c:v>
                </c:pt>
              </c:strCache>
            </c:strRef>
          </c:cat>
          <c:val>
            <c:numRef>
              <c:f>'Road Analysis'!$F$3:$F$7</c:f>
              <c:numCache>
                <c:formatCode>General</c:formatCode>
                <c:ptCount val="5"/>
                <c:pt idx="0">
                  <c:v>9</c:v>
                </c:pt>
                <c:pt idx="1">
                  <c:v>69</c:v>
                </c:pt>
                <c:pt idx="2">
                  <c:v>113</c:v>
                </c:pt>
                <c:pt idx="3">
                  <c:v>118</c:v>
                </c:pt>
                <c:pt idx="4">
                  <c:v>87</c:v>
                </c:pt>
              </c:numCache>
            </c:numRef>
          </c:val>
          <c:extLst>
            <c:ext xmlns:c16="http://schemas.microsoft.com/office/drawing/2014/chart" uri="{C3380CC4-5D6E-409C-BE32-E72D297353CC}">
              <c16:uniqueId val="{0000000A-D1A7-4EA8-9B4B-51250EE40C2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7678010343287598"/>
          <c:y val="0.18008871834318993"/>
          <c:w val="0.30590153762936212"/>
          <c:h val="0.735204273838141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A42FE12-D2DE-4984-93EF-BA1B0843BF74}" type="datetimeFigureOut">
              <a:rPr lang="en-US"/>
              <a:pPr>
                <a:defRPr/>
              </a:pPr>
              <a:t>4/7/2017</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0DB2552-AC71-4FA9-A327-4412F3E1D41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C04AC66B-0BFB-4950-AC56-1A995C1BC1B8}" type="datetimeFigureOut">
              <a:rPr lang="en-US"/>
              <a:pPr>
                <a:defRPr/>
              </a:pPr>
              <a:t>4/7/2017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0B5EF23-522C-43A0-954C-83E251CB685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B5EF23-522C-43A0-954C-83E251CB6851}" type="slidenum">
              <a:rPr lang="en-US" altLang="en-US" smtClean="0"/>
              <a:pPr>
                <a:defRPr/>
              </a:pPr>
              <a:t>1</a:t>
            </a:fld>
            <a:endParaRPr lang="en-US" altLang="en-US" dirty="0"/>
          </a:p>
        </p:txBody>
      </p:sp>
    </p:spTree>
    <p:extLst>
      <p:ext uri="{BB962C8B-B14F-4D97-AF65-F5344CB8AC3E}">
        <p14:creationId xmlns:p14="http://schemas.microsoft.com/office/powerpoint/2010/main" val="236640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Although the U.S. population has been growing steadily since 1975, the rate of crash deaths per 100,000 population in 2015 is about half of what it was 40 years ago. However, the overall per capita death rate and the per capita death rate for passenger vehicle occupants in 2015 increased 6 percent from the rates in 2014.</a:t>
            </a:r>
          </a:p>
          <a:p>
            <a:endParaRPr lang="en-US" dirty="0"/>
          </a:p>
        </p:txBody>
      </p:sp>
      <p:sp>
        <p:nvSpPr>
          <p:cNvPr id="4" name="Slide Number Placeholder 3"/>
          <p:cNvSpPr>
            <a:spLocks noGrp="1"/>
          </p:cNvSpPr>
          <p:nvPr>
            <p:ph type="sldNum" sz="quarter" idx="10"/>
          </p:nvPr>
        </p:nvSpPr>
        <p:spPr/>
        <p:txBody>
          <a:bodyPr/>
          <a:lstStyle/>
          <a:p>
            <a:pPr>
              <a:defRPr/>
            </a:pPr>
            <a:fld id="{F0B5EF23-522C-43A0-954C-83E251CB6851}" type="slidenum">
              <a:rPr lang="en-US" altLang="en-US" smtClean="0"/>
              <a:pPr>
                <a:defRPr/>
              </a:pPr>
              <a:t>6</a:t>
            </a:fld>
            <a:endParaRPr lang="en-US" altLang="en-US" dirty="0"/>
          </a:p>
        </p:txBody>
      </p:sp>
    </p:spTree>
    <p:extLst>
      <p:ext uri="{BB962C8B-B14F-4D97-AF65-F5344CB8AC3E}">
        <p14:creationId xmlns:p14="http://schemas.microsoft.com/office/powerpoint/2010/main" val="1414962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B5EF23-522C-43A0-954C-83E251CB6851}" type="slidenum">
              <a:rPr lang="en-US" altLang="en-US" smtClean="0"/>
              <a:pPr>
                <a:defRPr/>
              </a:pPr>
              <a:t>12</a:t>
            </a:fld>
            <a:endParaRPr lang="en-US" altLang="en-US" dirty="0"/>
          </a:p>
        </p:txBody>
      </p:sp>
    </p:spTree>
    <p:extLst>
      <p:ext uri="{BB962C8B-B14F-4D97-AF65-F5344CB8AC3E}">
        <p14:creationId xmlns:p14="http://schemas.microsoft.com/office/powerpoint/2010/main" val="23192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B5EF23-522C-43A0-954C-83E251CB6851}" type="slidenum">
              <a:rPr lang="en-US" altLang="en-US" smtClean="0"/>
              <a:pPr>
                <a:defRPr/>
              </a:pPr>
              <a:t>14</a:t>
            </a:fld>
            <a:endParaRPr lang="en-US" altLang="en-US" dirty="0"/>
          </a:p>
        </p:txBody>
      </p:sp>
    </p:spTree>
    <p:extLst>
      <p:ext uri="{BB962C8B-B14F-4D97-AF65-F5344CB8AC3E}">
        <p14:creationId xmlns:p14="http://schemas.microsoft.com/office/powerpoint/2010/main" val="93104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on this</a:t>
            </a:r>
            <a:r>
              <a:rPr lang="en-US" baseline="0" dirty="0" smtClean="0"/>
              <a:t> </a:t>
            </a:r>
            <a:r>
              <a:rPr lang="en-US" baseline="0" dirty="0" err="1" smtClean="0"/>
              <a:t>tomarow</a:t>
            </a:r>
            <a:endParaRPr lang="en-US" dirty="0"/>
          </a:p>
        </p:txBody>
      </p:sp>
      <p:sp>
        <p:nvSpPr>
          <p:cNvPr id="4" name="Slide Number Placeholder 3"/>
          <p:cNvSpPr>
            <a:spLocks noGrp="1"/>
          </p:cNvSpPr>
          <p:nvPr>
            <p:ph type="sldNum" sz="quarter" idx="10"/>
          </p:nvPr>
        </p:nvSpPr>
        <p:spPr/>
        <p:txBody>
          <a:bodyPr/>
          <a:lstStyle/>
          <a:p>
            <a:pPr>
              <a:defRPr/>
            </a:pPr>
            <a:fld id="{F0B5EF23-522C-43A0-954C-83E251CB6851}" type="slidenum">
              <a:rPr lang="en-US" altLang="en-US" smtClean="0"/>
              <a:pPr>
                <a:defRPr/>
              </a:pPr>
              <a:t>18</a:t>
            </a:fld>
            <a:endParaRPr lang="en-US" altLang="en-US" dirty="0"/>
          </a:p>
        </p:txBody>
      </p:sp>
    </p:spTree>
    <p:extLst>
      <p:ext uri="{BB962C8B-B14F-4D97-AF65-F5344CB8AC3E}">
        <p14:creationId xmlns:p14="http://schemas.microsoft.com/office/powerpoint/2010/main" val="38777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B5EF23-522C-43A0-954C-83E251CB6851}" type="slidenum">
              <a:rPr lang="en-US" altLang="en-US" smtClean="0"/>
              <a:pPr>
                <a:defRPr/>
              </a:pPr>
              <a:t>30</a:t>
            </a:fld>
            <a:endParaRPr lang="en-US" altLang="en-US" dirty="0"/>
          </a:p>
        </p:txBody>
      </p:sp>
    </p:spTree>
    <p:extLst>
      <p:ext uri="{BB962C8B-B14F-4D97-AF65-F5344CB8AC3E}">
        <p14:creationId xmlns:p14="http://schemas.microsoft.com/office/powerpoint/2010/main" val="228379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0B5EF23-522C-43A0-954C-83E251CB6851}" type="slidenum">
              <a:rPr lang="en-US" altLang="en-US" smtClean="0"/>
              <a:pPr>
                <a:defRPr/>
              </a:pPr>
              <a:t>32</a:t>
            </a:fld>
            <a:endParaRPr lang="en-US" altLang="en-US" dirty="0"/>
          </a:p>
        </p:txBody>
      </p:sp>
    </p:spTree>
    <p:extLst>
      <p:ext uri="{BB962C8B-B14F-4D97-AF65-F5344CB8AC3E}">
        <p14:creationId xmlns:p14="http://schemas.microsoft.com/office/powerpoint/2010/main" val="1228915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C2B7F8C-7EB4-440F-8C69-F3CE64CA068F}" type="datetimeFigureOut">
              <a:rPr lang="en-US"/>
              <a:pPr>
                <a:defRPr/>
              </a:pPr>
              <a:t>4/7/2017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934EA5E-F605-48DC-B6BE-F88A6096B2C4}" type="slidenum">
              <a:rPr lang="en-US" altLang="en-US"/>
              <a:pPr>
                <a:defRPr/>
              </a:pPr>
              <a:t>‹#›</a:t>
            </a:fld>
            <a:endParaRPr lang="en-US" altLang="en-US" dirty="0"/>
          </a:p>
        </p:txBody>
      </p:sp>
    </p:spTree>
    <p:extLst>
      <p:ext uri="{BB962C8B-B14F-4D97-AF65-F5344CB8AC3E}">
        <p14:creationId xmlns:p14="http://schemas.microsoft.com/office/powerpoint/2010/main" val="601771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3AAC48-A115-45E4-8412-816A24476127}" type="datetimeFigureOut">
              <a:rPr lang="en-US"/>
              <a:pPr>
                <a:defRPr/>
              </a:pPr>
              <a:t>4/7/2017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6839652-A66E-4F90-835B-963723256BB7}" type="slidenum">
              <a:rPr lang="en-US" altLang="en-US"/>
              <a:pPr>
                <a:defRPr/>
              </a:pPr>
              <a:t>‹#›</a:t>
            </a:fld>
            <a:endParaRPr lang="en-US" altLang="en-US" dirty="0"/>
          </a:p>
        </p:txBody>
      </p:sp>
    </p:spTree>
    <p:extLst>
      <p:ext uri="{BB962C8B-B14F-4D97-AF65-F5344CB8AC3E}">
        <p14:creationId xmlns:p14="http://schemas.microsoft.com/office/powerpoint/2010/main" val="337779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CAD406-BD80-4D5F-902F-4AF46A44F79C}" type="datetimeFigureOut">
              <a:rPr lang="en-US"/>
              <a:pPr>
                <a:defRPr/>
              </a:pPr>
              <a:t>4/7/2017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916A045-2957-48A6-9E10-D683A08A7AB3}" type="slidenum">
              <a:rPr lang="en-US" altLang="en-US"/>
              <a:pPr>
                <a:defRPr/>
              </a:pPr>
              <a:t>‹#›</a:t>
            </a:fld>
            <a:endParaRPr lang="en-US" altLang="en-US" dirty="0"/>
          </a:p>
        </p:txBody>
      </p:sp>
    </p:spTree>
    <p:extLst>
      <p:ext uri="{BB962C8B-B14F-4D97-AF65-F5344CB8AC3E}">
        <p14:creationId xmlns:p14="http://schemas.microsoft.com/office/powerpoint/2010/main" val="2393166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3267518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161360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3876775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1687290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1163731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1480280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190277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161595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41DBE1-2C33-451D-8AED-220679320567}" type="datetimeFigureOut">
              <a:rPr lang="en-US"/>
              <a:pPr>
                <a:defRPr/>
              </a:pPr>
              <a:t>4/7/2017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10A863A-0BF0-48F6-86C6-CED9AA28A5C0}" type="slidenum">
              <a:rPr lang="en-US" altLang="en-US"/>
              <a:pPr>
                <a:defRPr/>
              </a:pPr>
              <a:t>‹#›</a:t>
            </a:fld>
            <a:endParaRPr lang="en-US" altLang="en-US" dirty="0"/>
          </a:p>
        </p:txBody>
      </p:sp>
    </p:spTree>
    <p:extLst>
      <p:ext uri="{BB962C8B-B14F-4D97-AF65-F5344CB8AC3E}">
        <p14:creationId xmlns:p14="http://schemas.microsoft.com/office/powerpoint/2010/main" val="1107703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3325780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1535908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95679D-38DF-45D5-833C-78CC76F5FF7F}"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40D1B5-8552-43FD-83A9-85AC48AFE379}" type="slidenum">
              <a:rPr lang="en-US" smtClean="0"/>
              <a:t>‹#›</a:t>
            </a:fld>
            <a:endParaRPr lang="en-US" dirty="0"/>
          </a:p>
        </p:txBody>
      </p:sp>
    </p:spTree>
    <p:extLst>
      <p:ext uri="{BB962C8B-B14F-4D97-AF65-F5344CB8AC3E}">
        <p14:creationId xmlns:p14="http://schemas.microsoft.com/office/powerpoint/2010/main" val="58471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62FDD4E-EDBA-4338-BB0B-15E2E6F9AAD6}" type="datetimeFigureOut">
              <a:rPr lang="en-US"/>
              <a:pPr>
                <a:defRPr/>
              </a:pPr>
              <a:t>4/7/2017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152550A-DDE9-4C72-84FA-D9CE8CE80758}" type="slidenum">
              <a:rPr lang="en-US" altLang="en-US"/>
              <a:pPr>
                <a:defRPr/>
              </a:pPr>
              <a:t>‹#›</a:t>
            </a:fld>
            <a:endParaRPr lang="en-US" altLang="en-US" dirty="0"/>
          </a:p>
        </p:txBody>
      </p:sp>
    </p:spTree>
    <p:extLst>
      <p:ext uri="{BB962C8B-B14F-4D97-AF65-F5344CB8AC3E}">
        <p14:creationId xmlns:p14="http://schemas.microsoft.com/office/powerpoint/2010/main" val="2369138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E4D1F72-1159-4696-9B0F-0B86C025D51A}" type="datetimeFigureOut">
              <a:rPr lang="en-US"/>
              <a:pPr>
                <a:defRPr/>
              </a:pPr>
              <a:t>4/7/2017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1577E96-9E45-4021-B3CA-2BCFA39AB8C5}" type="slidenum">
              <a:rPr lang="en-US" altLang="en-US"/>
              <a:pPr>
                <a:defRPr/>
              </a:pPr>
              <a:t>‹#›</a:t>
            </a:fld>
            <a:endParaRPr lang="en-US" altLang="en-US" dirty="0"/>
          </a:p>
        </p:txBody>
      </p:sp>
    </p:spTree>
    <p:extLst>
      <p:ext uri="{BB962C8B-B14F-4D97-AF65-F5344CB8AC3E}">
        <p14:creationId xmlns:p14="http://schemas.microsoft.com/office/powerpoint/2010/main" val="241892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139CA16-565F-4DC7-96C7-AB7DE95EC17D}" type="datetimeFigureOut">
              <a:rPr lang="en-US"/>
              <a:pPr>
                <a:defRPr/>
              </a:pPr>
              <a:t>4/7/2017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222533B-EF4C-4CC8-84D9-4DE8DA9FBDA6}" type="slidenum">
              <a:rPr lang="en-US" altLang="en-US"/>
              <a:pPr>
                <a:defRPr/>
              </a:pPr>
              <a:t>‹#›</a:t>
            </a:fld>
            <a:endParaRPr lang="en-US" altLang="en-US" dirty="0"/>
          </a:p>
        </p:txBody>
      </p:sp>
    </p:spTree>
    <p:extLst>
      <p:ext uri="{BB962C8B-B14F-4D97-AF65-F5344CB8AC3E}">
        <p14:creationId xmlns:p14="http://schemas.microsoft.com/office/powerpoint/2010/main" val="157773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5293B85-3F43-4C77-AB02-5BA529CBAF04}" type="datetimeFigureOut">
              <a:rPr lang="en-US"/>
              <a:pPr>
                <a:defRPr/>
              </a:pPr>
              <a:t>4/7/2017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D38E934-13C0-454B-957F-493CAE2F4B23}" type="slidenum">
              <a:rPr lang="en-US" altLang="en-US"/>
              <a:pPr>
                <a:defRPr/>
              </a:pPr>
              <a:t>‹#›</a:t>
            </a:fld>
            <a:endParaRPr lang="en-US" altLang="en-US" dirty="0"/>
          </a:p>
        </p:txBody>
      </p:sp>
    </p:spTree>
    <p:extLst>
      <p:ext uri="{BB962C8B-B14F-4D97-AF65-F5344CB8AC3E}">
        <p14:creationId xmlns:p14="http://schemas.microsoft.com/office/powerpoint/2010/main" val="984351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AB3F25-34D0-403E-99BB-6B88D7FFAE84}" type="datetimeFigureOut">
              <a:rPr lang="en-US"/>
              <a:pPr>
                <a:defRPr/>
              </a:pPr>
              <a:t>4/7/2017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7D2C90A-B79F-4BE4-B032-A23903C68506}" type="slidenum">
              <a:rPr lang="en-US" altLang="en-US"/>
              <a:pPr>
                <a:defRPr/>
              </a:pPr>
              <a:t>‹#›</a:t>
            </a:fld>
            <a:endParaRPr lang="en-US" altLang="en-US" dirty="0"/>
          </a:p>
        </p:txBody>
      </p:sp>
    </p:spTree>
    <p:extLst>
      <p:ext uri="{BB962C8B-B14F-4D97-AF65-F5344CB8AC3E}">
        <p14:creationId xmlns:p14="http://schemas.microsoft.com/office/powerpoint/2010/main" val="1316624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26991D-0518-42EB-9481-2BCF81A03D4C}" type="datetimeFigureOut">
              <a:rPr lang="en-US"/>
              <a:pPr>
                <a:defRPr/>
              </a:pPr>
              <a:t>4/7/2017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9D78058-3180-41F9-B0C0-934B5D4909FD}" type="slidenum">
              <a:rPr lang="en-US" altLang="en-US"/>
              <a:pPr>
                <a:defRPr/>
              </a:pPr>
              <a:t>‹#›</a:t>
            </a:fld>
            <a:endParaRPr lang="en-US" altLang="en-US" dirty="0"/>
          </a:p>
        </p:txBody>
      </p:sp>
    </p:spTree>
    <p:extLst>
      <p:ext uri="{BB962C8B-B14F-4D97-AF65-F5344CB8AC3E}">
        <p14:creationId xmlns:p14="http://schemas.microsoft.com/office/powerpoint/2010/main" val="1807781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A50ED48-7FBE-4950-8CF6-02141D65F495}" type="datetimeFigureOut">
              <a:rPr lang="en-US"/>
              <a:pPr>
                <a:defRPr/>
              </a:pPr>
              <a:t>4/7/2017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CBB6D5A-0256-44AC-98D8-A2AAA179B2CD}" type="slidenum">
              <a:rPr lang="en-US" altLang="en-US"/>
              <a:pPr>
                <a:defRPr/>
              </a:pPr>
              <a:t>‹#›</a:t>
            </a:fld>
            <a:endParaRPr lang="en-US" altLang="en-US" dirty="0"/>
          </a:p>
        </p:txBody>
      </p:sp>
    </p:spTree>
    <p:extLst>
      <p:ext uri="{BB962C8B-B14F-4D97-AF65-F5344CB8AC3E}">
        <p14:creationId xmlns:p14="http://schemas.microsoft.com/office/powerpoint/2010/main" val="79694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2A86D47-8813-4B4D-A5F1-0D91C039B4C5}" type="datetimeFigureOut">
              <a:rPr lang="en-US"/>
              <a:pPr>
                <a:defRPr/>
              </a:pPr>
              <a:t>4/7/2017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a:defRPr/>
            </a:pPr>
            <a:fld id="{3EFD87AA-4A00-4317-89EE-2B1AB4F5AA05}" type="slidenum">
              <a:rPr lang="en-US" altLang="en-US"/>
              <a:pPr>
                <a:defRPr/>
              </a:pPr>
              <a:t>‹#›</a:t>
            </a:fld>
            <a:endParaRPr lang="en-US" alt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995679D-38DF-45D5-833C-78CC76F5FF7F}" type="datetimeFigureOut">
              <a:rPr lang="en-US" smtClean="0"/>
              <a:t>4/7/2017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40D1B5-8552-43FD-83A9-85AC48AFE379}" type="slidenum">
              <a:rPr lang="en-US" smtClean="0"/>
              <a:t>‹#›</a:t>
            </a:fld>
            <a:endParaRPr lang="en-US" dirty="0"/>
          </a:p>
        </p:txBody>
      </p:sp>
    </p:spTree>
    <p:extLst>
      <p:ext uri="{BB962C8B-B14F-4D97-AF65-F5344CB8AC3E}">
        <p14:creationId xmlns:p14="http://schemas.microsoft.com/office/powerpoint/2010/main" val="1991335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6.xml"/><Relationship Id="rId5" Type="http://schemas.openxmlformats.org/officeDocument/2006/relationships/chart" Target="../charts/chart9.xml"/><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04327" y="4953000"/>
            <a:ext cx="8763000" cy="160043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35,092 </a:t>
            </a:r>
            <a:r>
              <a:rPr lang="en-US" sz="2800" dirty="0"/>
              <a:t>people died in </a:t>
            </a:r>
            <a:r>
              <a:rPr lang="en-US" sz="2800" dirty="0" smtClean="0"/>
              <a:t>vehicle </a:t>
            </a:r>
            <a:r>
              <a:rPr lang="en-US" sz="2800" dirty="0"/>
              <a:t>crashes in </a:t>
            </a:r>
            <a:r>
              <a:rPr lang="en-US" sz="2800" dirty="0" smtClean="0"/>
              <a:t>2015</a:t>
            </a:r>
          </a:p>
          <a:p>
            <a:pPr marL="285750" indent="-285750">
              <a:buFont typeface="Arial" panose="020B0604020202020204" pitchFamily="34" charset="0"/>
              <a:buChar char="•"/>
            </a:pPr>
            <a:r>
              <a:rPr lang="en-US" sz="2800" dirty="0" smtClean="0"/>
              <a:t>Up </a:t>
            </a:r>
            <a:r>
              <a:rPr lang="en-US" sz="2800" dirty="0"/>
              <a:t>7.2 percent from 32,744 in 2014.  </a:t>
            </a:r>
            <a:endParaRPr lang="en-US" sz="2800" dirty="0" smtClean="0"/>
          </a:p>
          <a:p>
            <a:pPr marL="285750" indent="-285750">
              <a:buFont typeface="Arial" panose="020B0604020202020204" pitchFamily="34" charset="0"/>
              <a:buChar char="•"/>
            </a:pPr>
            <a:r>
              <a:rPr lang="en-US" sz="2800" dirty="0" smtClean="0"/>
              <a:t>Largest </a:t>
            </a:r>
            <a:r>
              <a:rPr lang="en-US" sz="2800" dirty="0"/>
              <a:t>percentage increase in nearly 50 years. </a:t>
            </a:r>
          </a:p>
          <a:p>
            <a:r>
              <a:rPr lang="en-US" sz="1400" i="1" dirty="0" smtClean="0"/>
              <a:t>Source:  National </a:t>
            </a:r>
            <a:r>
              <a:rPr lang="en-US" sz="1400" i="1" dirty="0"/>
              <a:t>Highway Traffic Safety Administration (NHTSA</a:t>
            </a:r>
            <a:r>
              <a:rPr lang="en-US" sz="1400" i="1" dirty="0" smtClean="0"/>
              <a:t>)</a:t>
            </a:r>
            <a:endParaRPr lang="en-US" sz="1400" i="1" dirty="0"/>
          </a:p>
        </p:txBody>
      </p:sp>
      <p:sp>
        <p:nvSpPr>
          <p:cNvPr id="4" name="Title 1"/>
          <p:cNvSpPr txBox="1">
            <a:spLocks/>
          </p:cNvSpPr>
          <p:nvPr/>
        </p:nvSpPr>
        <p:spPr>
          <a:xfrm>
            <a:off x="671027" y="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7" y="1468820"/>
            <a:ext cx="9144000" cy="5084618"/>
          </a:xfrm>
          <a:prstGeom prst="rect">
            <a:avLst/>
          </a:prstGeom>
        </p:spPr>
      </p:pic>
      <p:sp>
        <p:nvSpPr>
          <p:cNvPr id="8" name="Title 1"/>
          <p:cNvSpPr txBox="1">
            <a:spLocks/>
          </p:cNvSpPr>
          <p:nvPr/>
        </p:nvSpPr>
        <p:spPr>
          <a:xfrm>
            <a:off x="628650" y="365127"/>
            <a:ext cx="7886700" cy="777874"/>
          </a:xfrm>
          <a:prstGeom prst="rect">
            <a:avLst/>
          </a:prstGeom>
          <a:solidFill>
            <a:srgbClr val="4472C4">
              <a:lumMod val="60000"/>
              <a:lumOff val="40000"/>
            </a:srgb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panose="020F0502020204030204"/>
                <a:ea typeface="+mj-ea"/>
                <a:cs typeface="+mj-cs"/>
              </a:rPr>
              <a:t>NATS Safety </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697667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00" y="304800"/>
            <a:ext cx="7886700" cy="860109"/>
          </a:xfrm>
          <a:solidFill>
            <a:schemeClr val="accent5">
              <a:lumMod val="60000"/>
              <a:lumOff val="40000"/>
            </a:schemeClr>
          </a:solidFill>
        </p:spPr>
        <p:txBody>
          <a:bodyPr>
            <a:normAutofit fontScale="90000"/>
          </a:bodyPr>
          <a:lstStyle/>
          <a:p>
            <a:pPr algn="ctr"/>
            <a:r>
              <a:rPr lang="en-US" sz="3800" b="1" dirty="0">
                <a:latin typeface="+mn-lt"/>
              </a:rPr>
              <a:t>Trends in Fatalities and Serious </a:t>
            </a:r>
            <a:r>
              <a:rPr lang="en-US" sz="3800" b="1" dirty="0" smtClean="0">
                <a:latin typeface="+mn-lt"/>
              </a:rPr>
              <a:t>Injuries</a:t>
            </a:r>
            <a:endParaRPr lang="en-US" sz="3800" b="1" dirty="0">
              <a:latin typeface="+mn-lt"/>
            </a:endParaRPr>
          </a:p>
        </p:txBody>
      </p:sp>
      <p:sp>
        <p:nvSpPr>
          <p:cNvPr id="3" name="TextBox 2"/>
          <p:cNvSpPr txBox="1"/>
          <p:nvPr/>
        </p:nvSpPr>
        <p:spPr>
          <a:xfrm>
            <a:off x="591243" y="5925264"/>
            <a:ext cx="7924107" cy="646331"/>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cs typeface="+mn-cs"/>
              </a:rPr>
              <a:t>Serious Injuries have been declining. Fatalities </a:t>
            </a:r>
            <a:r>
              <a:rPr lang="en-US" dirty="0" smtClean="0">
                <a:solidFill>
                  <a:prstClr val="black"/>
                </a:solidFill>
                <a:latin typeface="Calibri" panose="020F0502020204030204"/>
                <a:cs typeface="+mn-cs"/>
              </a:rPr>
              <a:t>have slightly increased but its not a significant increase.</a:t>
            </a:r>
            <a:endParaRPr lang="en-US" dirty="0">
              <a:solidFill>
                <a:prstClr val="black"/>
              </a:solidFill>
              <a:latin typeface="Calibri" panose="020F0502020204030204"/>
              <a:cs typeface="+mn-cs"/>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32403782"/>
              </p:ext>
            </p:extLst>
          </p:nvPr>
        </p:nvGraphicFramePr>
        <p:xfrm>
          <a:off x="593701" y="1573926"/>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3955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034447729"/>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669047" y="152400"/>
            <a:ext cx="7886700" cy="1143000"/>
          </a:xfrm>
          <a:solidFill>
            <a:schemeClr val="accent5">
              <a:lumMod val="60000"/>
              <a:lumOff val="40000"/>
            </a:schemeClr>
          </a:solidFill>
        </p:spPr>
        <p:txBody>
          <a:bodyPr>
            <a:noAutofit/>
          </a:bodyPr>
          <a:lstStyle/>
          <a:p>
            <a:pPr algn="ctr"/>
            <a:r>
              <a:rPr lang="en-US" sz="3800" b="1" dirty="0" smtClean="0">
                <a:latin typeface="+mn-lt"/>
              </a:rPr>
              <a:t>Comparison to Statewide Trends - Fatalities</a:t>
            </a:r>
            <a:endParaRPr lang="en-US" sz="3800" b="1" dirty="0">
              <a:latin typeface="+mn-lt"/>
            </a:endParaRPr>
          </a:p>
        </p:txBody>
      </p:sp>
      <p:sp>
        <p:nvSpPr>
          <p:cNvPr id="3" name="TextBox 2"/>
          <p:cNvSpPr txBox="1"/>
          <p:nvPr/>
        </p:nvSpPr>
        <p:spPr>
          <a:xfrm>
            <a:off x="645856" y="6110192"/>
            <a:ext cx="6291695" cy="646331"/>
          </a:xfrm>
          <a:prstGeom prst="rect">
            <a:avLst/>
          </a:prstGeom>
          <a:noFill/>
        </p:spPr>
        <p:txBody>
          <a:bodyPr wrap="square" rtlCol="0">
            <a:spAutoFit/>
          </a:bodyPr>
          <a:lstStyle/>
          <a:p>
            <a:pPr defTabSz="685800" eaLnBrk="1" fontAlgn="auto" hangingPunct="1">
              <a:spcBef>
                <a:spcPts val="0"/>
              </a:spcBef>
              <a:spcAft>
                <a:spcPts val="0"/>
              </a:spcAft>
            </a:pPr>
            <a:r>
              <a:rPr lang="en-US" dirty="0" smtClean="0">
                <a:solidFill>
                  <a:prstClr val="black"/>
                </a:solidFill>
                <a:latin typeface="Calibri" panose="020F0502020204030204"/>
                <a:cs typeface="+mn-cs"/>
              </a:rPr>
              <a:t>Apparently No Relationship Between Statewide Fatalities and Fatalities within NATS</a:t>
            </a:r>
            <a:endParaRPr lang="en-US" dirty="0">
              <a:solidFill>
                <a:prstClr val="black"/>
              </a:solidFill>
              <a:latin typeface="Calibri" panose="020F0502020204030204"/>
              <a:cs typeface="+mn-cs"/>
            </a:endParaRPr>
          </a:p>
        </p:txBody>
      </p:sp>
      <p:sp>
        <p:nvSpPr>
          <p:cNvPr id="5" name="TextBox 4"/>
          <p:cNvSpPr txBox="1"/>
          <p:nvPr/>
        </p:nvSpPr>
        <p:spPr>
          <a:xfrm>
            <a:off x="1495124" y="4771708"/>
            <a:ext cx="3117273" cy="71558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cs typeface="+mn-cs"/>
              </a:rPr>
              <a:t>GRAPHICAL REPRESENTATION OF TRENDS. NOT TO SCALE</a:t>
            </a:r>
          </a:p>
          <a:p>
            <a:pPr defTabSz="685800" eaLnBrk="1" fontAlgn="auto" hangingPunct="1">
              <a:spcBef>
                <a:spcPts val="0"/>
              </a:spcBef>
              <a:spcAft>
                <a:spcPts val="0"/>
              </a:spcAft>
            </a:pPr>
            <a:endParaRPr lang="en-US" sz="1350" dirty="0">
              <a:solidFill>
                <a:prstClr val="black"/>
              </a:solidFill>
              <a:latin typeface="Calibri" panose="020F0502020204030204"/>
              <a:cs typeface="+mn-cs"/>
            </a:endParaRPr>
          </a:p>
        </p:txBody>
      </p:sp>
    </p:spTree>
    <p:extLst>
      <p:ext uri="{BB962C8B-B14F-4D97-AF65-F5344CB8AC3E}">
        <p14:creationId xmlns:p14="http://schemas.microsoft.com/office/powerpoint/2010/main" val="3621078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4614"/>
            <a:ext cx="8039100" cy="930786"/>
          </a:xfrm>
          <a:solidFill>
            <a:schemeClr val="accent5">
              <a:lumMod val="60000"/>
              <a:lumOff val="40000"/>
            </a:schemeClr>
          </a:solidFill>
        </p:spPr>
        <p:txBody>
          <a:bodyPr>
            <a:noAutofit/>
          </a:bodyPr>
          <a:lstStyle/>
          <a:p>
            <a:pPr algn="ctr"/>
            <a:r>
              <a:rPr lang="en-US" sz="3600" dirty="0" smtClean="0">
                <a:latin typeface="+mn-lt"/>
              </a:rPr>
              <a:t>Comparison to </a:t>
            </a:r>
            <a:r>
              <a:rPr lang="en-US" sz="3200" dirty="0">
                <a:latin typeface="+mn-lt"/>
              </a:rPr>
              <a:t>Statewide</a:t>
            </a:r>
            <a:r>
              <a:rPr lang="en-US" sz="3600" dirty="0" smtClean="0">
                <a:latin typeface="+mn-lt"/>
              </a:rPr>
              <a:t> Trends- </a:t>
            </a:r>
            <a:br>
              <a:rPr lang="en-US" sz="3600" dirty="0" smtClean="0">
                <a:latin typeface="+mn-lt"/>
              </a:rPr>
            </a:br>
            <a:r>
              <a:rPr lang="en-US" sz="3600" b="1" dirty="0" smtClean="0">
                <a:latin typeface="+mn-lt"/>
              </a:rPr>
              <a:t>Serious Injuries</a:t>
            </a:r>
            <a:endParaRPr lang="en-US" sz="3600" b="1" dirty="0">
              <a:latin typeface="+mn-lt"/>
            </a:endParaRPr>
          </a:p>
        </p:txBody>
      </p:sp>
      <p:sp>
        <p:nvSpPr>
          <p:cNvPr id="3" name="TextBox 2"/>
          <p:cNvSpPr txBox="1"/>
          <p:nvPr/>
        </p:nvSpPr>
        <p:spPr>
          <a:xfrm>
            <a:off x="762000" y="6019800"/>
            <a:ext cx="6291695"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cs typeface="+mn-cs"/>
              </a:rPr>
              <a:t>More Variation in </a:t>
            </a:r>
            <a:r>
              <a:rPr lang="en-US" sz="1350" dirty="0" smtClean="0">
                <a:solidFill>
                  <a:prstClr val="black"/>
                </a:solidFill>
                <a:latin typeface="Calibri" panose="020F0502020204030204"/>
                <a:cs typeface="+mn-cs"/>
              </a:rPr>
              <a:t>NATS </a:t>
            </a:r>
            <a:r>
              <a:rPr lang="en-US" sz="1350" dirty="0">
                <a:solidFill>
                  <a:prstClr val="black"/>
                </a:solidFill>
                <a:latin typeface="Calibri" panose="020F0502020204030204"/>
                <a:cs typeface="+mn-cs"/>
              </a:rPr>
              <a:t>but Both the State and </a:t>
            </a:r>
            <a:r>
              <a:rPr lang="en-US" sz="1350" dirty="0" smtClean="0">
                <a:solidFill>
                  <a:prstClr val="black"/>
                </a:solidFill>
                <a:latin typeface="Calibri" panose="020F0502020204030204"/>
                <a:cs typeface="+mn-cs"/>
              </a:rPr>
              <a:t>NATS </a:t>
            </a:r>
            <a:r>
              <a:rPr lang="en-US" sz="1350" dirty="0">
                <a:solidFill>
                  <a:prstClr val="black"/>
                </a:solidFill>
                <a:latin typeface="Calibri" panose="020F0502020204030204"/>
                <a:cs typeface="+mn-cs"/>
              </a:rPr>
              <a:t>Show a Decrease in Serious Injuries</a:t>
            </a:r>
          </a:p>
        </p:txBody>
      </p:sp>
      <p:sp>
        <p:nvSpPr>
          <p:cNvPr id="5" name="TextBox 4"/>
          <p:cNvSpPr txBox="1"/>
          <p:nvPr/>
        </p:nvSpPr>
        <p:spPr>
          <a:xfrm>
            <a:off x="1295400" y="4343400"/>
            <a:ext cx="2916382" cy="669414"/>
          </a:xfrm>
          <a:prstGeom prst="rect">
            <a:avLst/>
          </a:prstGeom>
          <a:noFill/>
        </p:spPr>
        <p:txBody>
          <a:bodyPr wrap="square" rtlCol="0">
            <a:spAutoFit/>
          </a:bodyPr>
          <a:lstStyle/>
          <a:p>
            <a:pPr defTabSz="685800" eaLnBrk="1" fontAlgn="auto" hangingPunct="1">
              <a:spcBef>
                <a:spcPts val="0"/>
              </a:spcBef>
              <a:spcAft>
                <a:spcPts val="0"/>
              </a:spcAft>
            </a:pPr>
            <a:r>
              <a:rPr lang="en-US" sz="1200" dirty="0">
                <a:solidFill>
                  <a:prstClr val="black"/>
                </a:solidFill>
                <a:latin typeface="Calibri" panose="020F0502020204030204"/>
                <a:cs typeface="+mn-cs"/>
              </a:rPr>
              <a:t>GRAPHICAL REPRESENTATION OF TRENDS. NOT TO SCALE</a:t>
            </a:r>
          </a:p>
          <a:p>
            <a:pPr defTabSz="685800" eaLnBrk="1" fontAlgn="auto" hangingPunct="1">
              <a:spcBef>
                <a:spcPts val="0"/>
              </a:spcBef>
              <a:spcAft>
                <a:spcPts val="0"/>
              </a:spcAft>
            </a:pPr>
            <a:endParaRPr lang="en-US" sz="1350" dirty="0">
              <a:solidFill>
                <a:prstClr val="black"/>
              </a:solidFill>
              <a:latin typeface="Calibri" panose="020F0502020204030204"/>
              <a:cs typeface="+mn-cs"/>
            </a:endParaRPr>
          </a:p>
        </p:txBody>
      </p:sp>
      <p:graphicFrame>
        <p:nvGraphicFramePr>
          <p:cNvPr id="6" name="Chart 5"/>
          <p:cNvGraphicFramePr>
            <a:graphicFrameLocks/>
          </p:cNvGraphicFramePr>
          <p:nvPr>
            <p:extLst>
              <p:ext uri="{D42A27DB-BD31-4B8C-83A1-F6EECF244321}">
                <p14:modId xmlns:p14="http://schemas.microsoft.com/office/powerpoint/2010/main" val="2134441338"/>
              </p:ext>
            </p:extLst>
          </p:nvPr>
        </p:nvGraphicFramePr>
        <p:xfrm>
          <a:off x="609600" y="1676400"/>
          <a:ext cx="803910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6950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4074"/>
          </a:xfrm>
          <a:solidFill>
            <a:schemeClr val="accent5">
              <a:lumMod val="60000"/>
              <a:lumOff val="40000"/>
            </a:schemeClr>
          </a:solidFill>
        </p:spPr>
        <p:txBody>
          <a:bodyPr>
            <a:normAutofit/>
          </a:bodyPr>
          <a:lstStyle/>
          <a:p>
            <a:pPr algn="ctr"/>
            <a:r>
              <a:rPr lang="en-US" sz="4000" b="1" dirty="0" smtClean="0">
                <a:latin typeface="+mn-lt"/>
              </a:rPr>
              <a:t>Pedestrian and Bicycle Crashes</a:t>
            </a:r>
            <a:endParaRPr lang="en-US" sz="4000" b="1" dirty="0">
              <a:latin typeface="+mn-l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57720006"/>
              </p:ext>
            </p:extLst>
          </p:nvPr>
        </p:nvGraphicFramePr>
        <p:xfrm>
          <a:off x="1132672" y="1690685"/>
          <a:ext cx="7020728" cy="4405310"/>
        </p:xfrm>
        <a:graphic>
          <a:graphicData uri="http://schemas.openxmlformats.org/drawingml/2006/table">
            <a:tbl>
              <a:tblPr firstRow="1" firstCol="1" bandRow="1">
                <a:tableStyleId>{5C22544A-7EE6-4342-B048-85BDC9FD1C3A}</a:tableStyleId>
              </a:tblPr>
              <a:tblGrid>
                <a:gridCol w="1138836">
                  <a:extLst>
                    <a:ext uri="{9D8B030D-6E8A-4147-A177-3AD203B41FA5}">
                      <a16:colId xmlns:a16="http://schemas.microsoft.com/office/drawing/2014/main" val="2426881766"/>
                    </a:ext>
                  </a:extLst>
                </a:gridCol>
                <a:gridCol w="1589727">
                  <a:extLst>
                    <a:ext uri="{9D8B030D-6E8A-4147-A177-3AD203B41FA5}">
                      <a16:colId xmlns:a16="http://schemas.microsoft.com/office/drawing/2014/main" val="2608340903"/>
                    </a:ext>
                  </a:extLst>
                </a:gridCol>
                <a:gridCol w="1589727">
                  <a:extLst>
                    <a:ext uri="{9D8B030D-6E8A-4147-A177-3AD203B41FA5}">
                      <a16:colId xmlns:a16="http://schemas.microsoft.com/office/drawing/2014/main" val="3963541043"/>
                    </a:ext>
                  </a:extLst>
                </a:gridCol>
                <a:gridCol w="1211404">
                  <a:extLst>
                    <a:ext uri="{9D8B030D-6E8A-4147-A177-3AD203B41FA5}">
                      <a16:colId xmlns:a16="http://schemas.microsoft.com/office/drawing/2014/main" val="2244157720"/>
                    </a:ext>
                  </a:extLst>
                </a:gridCol>
                <a:gridCol w="1491034">
                  <a:extLst>
                    <a:ext uri="{9D8B030D-6E8A-4147-A177-3AD203B41FA5}">
                      <a16:colId xmlns:a16="http://schemas.microsoft.com/office/drawing/2014/main" val="3729154848"/>
                    </a:ext>
                  </a:extLst>
                </a:gridCol>
              </a:tblGrid>
              <a:tr h="943995">
                <a:tc>
                  <a:txBody>
                    <a:bodyPr/>
                    <a:lstStyle/>
                    <a:p>
                      <a:pPr marL="0" marR="0" algn="ctr">
                        <a:spcBef>
                          <a:spcPts val="0"/>
                        </a:spcBef>
                        <a:spcAft>
                          <a:spcPts val="0"/>
                        </a:spcAft>
                      </a:pPr>
                      <a:r>
                        <a:rPr lang="en-US" sz="1800" dirty="0">
                          <a:effectLst/>
                        </a:rPr>
                        <a:t>Year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Total Crashes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Pedestrian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Bicyclist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Total Non-Motorized Crashes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181081735"/>
                  </a:ext>
                </a:extLst>
              </a:tr>
              <a:tr h="314665">
                <a:tc>
                  <a:txBody>
                    <a:bodyPr/>
                    <a:lstStyle/>
                    <a:p>
                      <a:pPr marL="0" marR="0" algn="ctr">
                        <a:spcBef>
                          <a:spcPts val="0"/>
                        </a:spcBef>
                        <a:spcAft>
                          <a:spcPts val="0"/>
                        </a:spcAft>
                      </a:pPr>
                      <a:r>
                        <a:rPr lang="en-US" sz="1800" dirty="0">
                          <a:effectLst/>
                        </a:rPr>
                        <a:t>2006</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dirty="0">
                          <a:solidFill>
                            <a:srgbClr val="000000"/>
                          </a:solidFill>
                          <a:effectLst/>
                          <a:latin typeface="Calibri" panose="020F0502020204030204" pitchFamily="34" charset="0"/>
                        </a:rPr>
                        <a:t>        1,611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26</a:t>
                      </a:r>
                    </a:p>
                  </a:txBody>
                  <a:tcPr marL="9525" marR="9525" marT="9525" marB="0" anchor="ctr"/>
                </a:tc>
                <a:extLst>
                  <a:ext uri="{0D108BD9-81ED-4DB2-BD59-A6C34878D82A}">
                    <a16:rowId xmlns:a16="http://schemas.microsoft.com/office/drawing/2014/main" val="2122459211"/>
                  </a:ext>
                </a:extLst>
              </a:tr>
              <a:tr h="314665">
                <a:tc>
                  <a:txBody>
                    <a:bodyPr/>
                    <a:lstStyle/>
                    <a:p>
                      <a:pPr marL="0" marR="0" algn="ctr">
                        <a:spcBef>
                          <a:spcPts val="0"/>
                        </a:spcBef>
                        <a:spcAft>
                          <a:spcPts val="0"/>
                        </a:spcAft>
                      </a:pPr>
                      <a:r>
                        <a:rPr lang="en-US" sz="1800" dirty="0">
                          <a:effectLst/>
                        </a:rPr>
                        <a:t>2007</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dirty="0">
                          <a:solidFill>
                            <a:srgbClr val="000000"/>
                          </a:solidFill>
                          <a:effectLst/>
                          <a:latin typeface="Calibri" panose="020F0502020204030204" pitchFamily="34" charset="0"/>
                        </a:rPr>
                        <a:t>        1,777 </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25</a:t>
                      </a:r>
                    </a:p>
                  </a:txBody>
                  <a:tcPr marL="9525" marR="9525" marT="9525" marB="0" anchor="ctr"/>
                </a:tc>
                <a:extLst>
                  <a:ext uri="{0D108BD9-81ED-4DB2-BD59-A6C34878D82A}">
                    <a16:rowId xmlns:a16="http://schemas.microsoft.com/office/drawing/2014/main" val="1591441731"/>
                  </a:ext>
                </a:extLst>
              </a:tr>
              <a:tr h="314665">
                <a:tc>
                  <a:txBody>
                    <a:bodyPr/>
                    <a:lstStyle/>
                    <a:p>
                      <a:pPr marL="0" marR="0" algn="ctr">
                        <a:spcBef>
                          <a:spcPts val="0"/>
                        </a:spcBef>
                        <a:spcAft>
                          <a:spcPts val="0"/>
                        </a:spcAft>
                      </a:pPr>
                      <a:r>
                        <a:rPr lang="en-US" sz="1800" dirty="0">
                          <a:effectLst/>
                        </a:rPr>
                        <a:t>2008</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dirty="0">
                          <a:solidFill>
                            <a:srgbClr val="000000"/>
                          </a:solidFill>
                          <a:effectLst/>
                          <a:latin typeface="Calibri" panose="020F0502020204030204" pitchFamily="34" charset="0"/>
                        </a:rPr>
                        <a:t>        1,816 </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21</a:t>
                      </a:r>
                    </a:p>
                  </a:txBody>
                  <a:tcPr marL="9525" marR="9525" marT="9525" marB="0" anchor="ctr"/>
                </a:tc>
                <a:extLst>
                  <a:ext uri="{0D108BD9-81ED-4DB2-BD59-A6C34878D82A}">
                    <a16:rowId xmlns:a16="http://schemas.microsoft.com/office/drawing/2014/main" val="2367389176"/>
                  </a:ext>
                </a:extLst>
              </a:tr>
              <a:tr h="314665">
                <a:tc>
                  <a:txBody>
                    <a:bodyPr/>
                    <a:lstStyle/>
                    <a:p>
                      <a:pPr marL="0" marR="0" algn="ctr">
                        <a:spcBef>
                          <a:spcPts val="0"/>
                        </a:spcBef>
                        <a:spcAft>
                          <a:spcPts val="0"/>
                        </a:spcAft>
                      </a:pPr>
                      <a:r>
                        <a:rPr lang="en-US" sz="1800" dirty="0">
                          <a:effectLst/>
                        </a:rPr>
                        <a:t>2009</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a:solidFill>
                            <a:srgbClr val="000000"/>
                          </a:solidFill>
                          <a:effectLst/>
                          <a:latin typeface="Calibri" panose="020F0502020204030204" pitchFamily="34" charset="0"/>
                        </a:rPr>
                        <a:t>        1,555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8</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22</a:t>
                      </a:r>
                    </a:p>
                  </a:txBody>
                  <a:tcPr marL="9525" marR="9525" marT="9525" marB="0" anchor="ctr"/>
                </a:tc>
                <a:extLst>
                  <a:ext uri="{0D108BD9-81ED-4DB2-BD59-A6C34878D82A}">
                    <a16:rowId xmlns:a16="http://schemas.microsoft.com/office/drawing/2014/main" val="1816346836"/>
                  </a:ext>
                </a:extLst>
              </a:tr>
              <a:tr h="314665">
                <a:tc>
                  <a:txBody>
                    <a:bodyPr/>
                    <a:lstStyle/>
                    <a:p>
                      <a:pPr marL="0" marR="0" algn="ctr">
                        <a:spcBef>
                          <a:spcPts val="0"/>
                        </a:spcBef>
                        <a:spcAft>
                          <a:spcPts val="0"/>
                        </a:spcAft>
                      </a:pPr>
                      <a:r>
                        <a:rPr lang="en-US" sz="1800" dirty="0">
                          <a:effectLst/>
                        </a:rPr>
                        <a:t>2010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a:solidFill>
                            <a:srgbClr val="000000"/>
                          </a:solidFill>
                          <a:effectLst/>
                          <a:latin typeface="Calibri" panose="020F0502020204030204" pitchFamily="34" charset="0"/>
                        </a:rPr>
                        <a:t>        1,479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19</a:t>
                      </a:r>
                    </a:p>
                  </a:txBody>
                  <a:tcPr marL="9525" marR="9525" marT="9525" marB="0" anchor="ctr"/>
                </a:tc>
                <a:extLst>
                  <a:ext uri="{0D108BD9-81ED-4DB2-BD59-A6C34878D82A}">
                    <a16:rowId xmlns:a16="http://schemas.microsoft.com/office/drawing/2014/main" val="2563215432"/>
                  </a:ext>
                </a:extLst>
              </a:tr>
              <a:tr h="314665">
                <a:tc>
                  <a:txBody>
                    <a:bodyPr/>
                    <a:lstStyle/>
                    <a:p>
                      <a:pPr marL="0" marR="0" algn="ctr">
                        <a:spcBef>
                          <a:spcPts val="0"/>
                        </a:spcBef>
                        <a:spcAft>
                          <a:spcPts val="0"/>
                        </a:spcAft>
                      </a:pPr>
                      <a:r>
                        <a:rPr lang="en-US" sz="1800" dirty="0">
                          <a:effectLst/>
                        </a:rPr>
                        <a:t>2011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a:solidFill>
                            <a:srgbClr val="000000"/>
                          </a:solidFill>
                          <a:effectLst/>
                          <a:latin typeface="Calibri" panose="020F0502020204030204" pitchFamily="34" charset="0"/>
                        </a:rPr>
                        <a:t>        1,313 </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16</a:t>
                      </a:r>
                    </a:p>
                  </a:txBody>
                  <a:tcPr marL="9525" marR="9525" marT="9525" marB="0" anchor="ctr"/>
                </a:tc>
                <a:extLst>
                  <a:ext uri="{0D108BD9-81ED-4DB2-BD59-A6C34878D82A}">
                    <a16:rowId xmlns:a16="http://schemas.microsoft.com/office/drawing/2014/main" val="4093731268"/>
                  </a:ext>
                </a:extLst>
              </a:tr>
              <a:tr h="314665">
                <a:tc>
                  <a:txBody>
                    <a:bodyPr/>
                    <a:lstStyle/>
                    <a:p>
                      <a:pPr marL="0" marR="0" algn="ctr">
                        <a:spcBef>
                          <a:spcPts val="0"/>
                        </a:spcBef>
                        <a:spcAft>
                          <a:spcPts val="0"/>
                        </a:spcAft>
                      </a:pPr>
                      <a:r>
                        <a:rPr lang="en-US" sz="1800" dirty="0">
                          <a:effectLst/>
                        </a:rPr>
                        <a:t>2012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a:solidFill>
                            <a:srgbClr val="000000"/>
                          </a:solidFill>
                          <a:effectLst/>
                          <a:latin typeface="Calibri" panose="020F0502020204030204" pitchFamily="34" charset="0"/>
                        </a:rPr>
                        <a:t>        1,329 </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9</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18</a:t>
                      </a:r>
                    </a:p>
                  </a:txBody>
                  <a:tcPr marL="9525" marR="9525" marT="9525" marB="0" anchor="ctr"/>
                </a:tc>
                <a:extLst>
                  <a:ext uri="{0D108BD9-81ED-4DB2-BD59-A6C34878D82A}">
                    <a16:rowId xmlns:a16="http://schemas.microsoft.com/office/drawing/2014/main" val="914781050"/>
                  </a:ext>
                </a:extLst>
              </a:tr>
              <a:tr h="314665">
                <a:tc>
                  <a:txBody>
                    <a:bodyPr/>
                    <a:lstStyle/>
                    <a:p>
                      <a:pPr marL="0" marR="0" algn="ctr">
                        <a:spcBef>
                          <a:spcPts val="0"/>
                        </a:spcBef>
                        <a:spcAft>
                          <a:spcPts val="0"/>
                        </a:spcAft>
                      </a:pPr>
                      <a:r>
                        <a:rPr lang="en-US" sz="1800" dirty="0">
                          <a:effectLst/>
                        </a:rPr>
                        <a:t>2013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a:solidFill>
                            <a:srgbClr val="000000"/>
                          </a:solidFill>
                          <a:effectLst/>
                          <a:latin typeface="Calibri" panose="020F0502020204030204" pitchFamily="34" charset="0"/>
                        </a:rPr>
                        <a:t>        1,379 </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19</a:t>
                      </a:r>
                    </a:p>
                  </a:txBody>
                  <a:tcPr marL="9525" marR="9525" marT="9525" marB="0" anchor="ctr"/>
                </a:tc>
                <a:extLst>
                  <a:ext uri="{0D108BD9-81ED-4DB2-BD59-A6C34878D82A}">
                    <a16:rowId xmlns:a16="http://schemas.microsoft.com/office/drawing/2014/main" val="880206638"/>
                  </a:ext>
                </a:extLst>
              </a:tr>
              <a:tr h="314665">
                <a:tc>
                  <a:txBody>
                    <a:bodyPr/>
                    <a:lstStyle/>
                    <a:p>
                      <a:pPr marL="0" marR="0" algn="ctr">
                        <a:spcBef>
                          <a:spcPts val="0"/>
                        </a:spcBef>
                        <a:spcAft>
                          <a:spcPts val="0"/>
                        </a:spcAft>
                      </a:pPr>
                      <a:r>
                        <a:rPr lang="en-US" sz="1800" dirty="0">
                          <a:effectLst/>
                        </a:rPr>
                        <a:t>2014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a:solidFill>
                            <a:srgbClr val="000000"/>
                          </a:solidFill>
                          <a:effectLst/>
                          <a:latin typeface="Calibri" panose="020F0502020204030204" pitchFamily="34" charset="0"/>
                        </a:rPr>
                        <a:t>        1,538 </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20</a:t>
                      </a:r>
                    </a:p>
                  </a:txBody>
                  <a:tcPr marL="9525" marR="9525" marT="9525" marB="0" anchor="ctr"/>
                </a:tc>
                <a:extLst>
                  <a:ext uri="{0D108BD9-81ED-4DB2-BD59-A6C34878D82A}">
                    <a16:rowId xmlns:a16="http://schemas.microsoft.com/office/drawing/2014/main" val="877426769"/>
                  </a:ext>
                </a:extLst>
              </a:tr>
              <a:tr h="314665">
                <a:tc>
                  <a:txBody>
                    <a:bodyPr/>
                    <a:lstStyle/>
                    <a:p>
                      <a:pPr marL="0" marR="0" algn="ctr">
                        <a:spcBef>
                          <a:spcPts val="0"/>
                        </a:spcBef>
                        <a:spcAft>
                          <a:spcPts val="0"/>
                        </a:spcAft>
                      </a:pPr>
                      <a:r>
                        <a:rPr lang="en-US" sz="1800" dirty="0">
                          <a:effectLst/>
                        </a:rPr>
                        <a:t>2015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a:solidFill>
                            <a:srgbClr val="000000"/>
                          </a:solidFill>
                          <a:effectLst/>
                          <a:latin typeface="Calibri" panose="020F0502020204030204" pitchFamily="34" charset="0"/>
                        </a:rPr>
                        <a:t>        1,465 </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21</a:t>
                      </a:r>
                    </a:p>
                  </a:txBody>
                  <a:tcPr marL="9525" marR="9525" marT="9525" marB="0" anchor="ctr"/>
                </a:tc>
                <a:extLst>
                  <a:ext uri="{0D108BD9-81ED-4DB2-BD59-A6C34878D82A}">
                    <a16:rowId xmlns:a16="http://schemas.microsoft.com/office/drawing/2014/main" val="3341820536"/>
                  </a:ext>
                </a:extLst>
              </a:tr>
              <a:tr h="314665">
                <a:tc>
                  <a:txBody>
                    <a:bodyPr/>
                    <a:lstStyle/>
                    <a:p>
                      <a:pPr marL="0" marR="0" algn="ctr">
                        <a:spcBef>
                          <a:spcPts val="0"/>
                        </a:spcBef>
                        <a:spcAft>
                          <a:spcPts val="0"/>
                        </a:spcAft>
                      </a:pPr>
                      <a:r>
                        <a:rPr lang="en-US" sz="1800" b="1" dirty="0">
                          <a:solidFill>
                            <a:srgbClr val="C00000"/>
                          </a:solidFill>
                          <a:effectLst/>
                        </a:rPr>
                        <a:t>Total</a:t>
                      </a:r>
                      <a:endParaRPr lang="en-US" sz="18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1" kern="1200" dirty="0">
                          <a:solidFill>
                            <a:srgbClr val="C00000"/>
                          </a:solidFill>
                          <a:effectLst/>
                          <a:latin typeface="+mn-lt"/>
                          <a:ea typeface="+mn-ea"/>
                          <a:cs typeface="+mn-cs"/>
                        </a:rPr>
                        <a:t>     15,262 </a:t>
                      </a:r>
                    </a:p>
                  </a:txBody>
                  <a:tcPr marL="9525" marR="9525" marT="9525" marB="0" anchor="ctr"/>
                </a:tc>
                <a:tc>
                  <a:txBody>
                    <a:bodyPr/>
                    <a:lstStyle/>
                    <a:p>
                      <a:pPr algn="ctr" fontAlgn="b"/>
                      <a:r>
                        <a:rPr lang="en-US" sz="1800" b="1" kern="1200" dirty="0">
                          <a:solidFill>
                            <a:srgbClr val="C00000"/>
                          </a:solidFill>
                          <a:effectLst/>
                          <a:latin typeface="+mn-lt"/>
                          <a:ea typeface="+mn-ea"/>
                          <a:cs typeface="+mn-cs"/>
                        </a:rPr>
                        <a:t>113</a:t>
                      </a:r>
                    </a:p>
                  </a:txBody>
                  <a:tcPr marL="9525" marR="9525" marT="9525" marB="0" anchor="ctr"/>
                </a:tc>
                <a:tc>
                  <a:txBody>
                    <a:bodyPr/>
                    <a:lstStyle/>
                    <a:p>
                      <a:pPr algn="ctr" fontAlgn="b"/>
                      <a:r>
                        <a:rPr lang="en-US" sz="1800" b="1" kern="1200" dirty="0">
                          <a:solidFill>
                            <a:srgbClr val="C00000"/>
                          </a:solidFill>
                          <a:effectLst/>
                          <a:latin typeface="+mn-lt"/>
                          <a:ea typeface="+mn-ea"/>
                          <a:cs typeface="+mn-cs"/>
                        </a:rPr>
                        <a:t>94</a:t>
                      </a:r>
                    </a:p>
                  </a:txBody>
                  <a:tcPr marL="9525" marR="9525" marT="9525" marB="0" anchor="ctr"/>
                </a:tc>
                <a:tc>
                  <a:txBody>
                    <a:bodyPr/>
                    <a:lstStyle/>
                    <a:p>
                      <a:pPr algn="ctr" fontAlgn="b"/>
                      <a:r>
                        <a:rPr lang="en-US" sz="1800" b="1" kern="1200" dirty="0">
                          <a:solidFill>
                            <a:srgbClr val="C00000"/>
                          </a:solidFill>
                          <a:effectLst/>
                          <a:latin typeface="+mn-lt"/>
                          <a:ea typeface="+mn-ea"/>
                          <a:cs typeface="+mn-cs"/>
                        </a:rPr>
                        <a:t>207</a:t>
                      </a:r>
                    </a:p>
                  </a:txBody>
                  <a:tcPr marL="9525" marR="9525" marT="9525" marB="0" anchor="ctr"/>
                </a:tc>
                <a:extLst>
                  <a:ext uri="{0D108BD9-81ED-4DB2-BD59-A6C34878D82A}">
                    <a16:rowId xmlns:a16="http://schemas.microsoft.com/office/drawing/2014/main" val="738836124"/>
                  </a:ext>
                </a:extLst>
              </a:tr>
            </a:tbl>
          </a:graphicData>
        </a:graphic>
      </p:graphicFrame>
    </p:spTree>
    <p:extLst>
      <p:ext uri="{BB962C8B-B14F-4D97-AF65-F5344CB8AC3E}">
        <p14:creationId xmlns:p14="http://schemas.microsoft.com/office/powerpoint/2010/main" val="230669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60000"/>
              <a:lumOff val="40000"/>
            </a:schemeClr>
          </a:solidFill>
        </p:spPr>
        <p:txBody>
          <a:bodyPr>
            <a:normAutofit/>
          </a:bodyPr>
          <a:lstStyle/>
          <a:p>
            <a:pPr algn="ctr"/>
            <a:r>
              <a:rPr lang="en-US" sz="3800" b="1" dirty="0" smtClean="0">
                <a:latin typeface="+mn-lt"/>
              </a:rPr>
              <a:t>Pedestrian &amp; Bike Fatalities </a:t>
            </a:r>
            <a:br>
              <a:rPr lang="en-US" sz="3800" b="1" dirty="0" smtClean="0">
                <a:latin typeface="+mn-lt"/>
              </a:rPr>
            </a:br>
            <a:r>
              <a:rPr lang="en-US" sz="3800" b="1" dirty="0" smtClean="0">
                <a:latin typeface="+mn-lt"/>
              </a:rPr>
              <a:t>&amp; Serious Injuries </a:t>
            </a:r>
            <a:endParaRPr lang="en-US" sz="3800" b="1" dirty="0">
              <a:latin typeface="+mn-lt"/>
            </a:endParaRPr>
          </a:p>
        </p:txBody>
      </p:sp>
      <p:sp>
        <p:nvSpPr>
          <p:cNvPr id="6" name="Content Placeholder 5"/>
          <p:cNvSpPr>
            <a:spLocks noGrp="1"/>
          </p:cNvSpPr>
          <p:nvPr>
            <p:ph sz="half" idx="1"/>
          </p:nvPr>
        </p:nvSpPr>
        <p:spPr/>
        <p:txBody>
          <a:bodyPr>
            <a:normAutofit/>
          </a:bodyPr>
          <a:lstStyle/>
          <a:p>
            <a:r>
              <a:rPr lang="en-US" sz="2400" b="1" dirty="0"/>
              <a:t>Pedestrians &amp; Bikes </a:t>
            </a:r>
          </a:p>
          <a:p>
            <a:pPr lvl="1"/>
            <a:r>
              <a:rPr lang="en-US" sz="2400" dirty="0" smtClean="0"/>
              <a:t>207 </a:t>
            </a:r>
            <a:r>
              <a:rPr lang="en-US" sz="2400" dirty="0"/>
              <a:t>Crashes</a:t>
            </a:r>
          </a:p>
          <a:p>
            <a:pPr lvl="1"/>
            <a:r>
              <a:rPr lang="en-US" sz="2400" dirty="0" smtClean="0"/>
              <a:t>7 </a:t>
            </a:r>
            <a:r>
              <a:rPr lang="en-US" sz="2400" dirty="0"/>
              <a:t>Fatalities</a:t>
            </a:r>
          </a:p>
          <a:p>
            <a:pPr lvl="1"/>
            <a:r>
              <a:rPr lang="en-US" sz="2400" dirty="0" smtClean="0"/>
              <a:t>26 </a:t>
            </a:r>
            <a:r>
              <a:rPr lang="en-US" sz="2400" dirty="0"/>
              <a:t>Serious Injuries</a:t>
            </a:r>
          </a:p>
          <a:p>
            <a:endParaRPr lang="en-US" sz="2400" b="1" dirty="0" smtClean="0"/>
          </a:p>
          <a:p>
            <a:r>
              <a:rPr lang="en-US" sz="2400" b="1" dirty="0" smtClean="0"/>
              <a:t>Pedestrians &amp; Bikes   </a:t>
            </a:r>
          </a:p>
          <a:p>
            <a:pPr lvl="1"/>
            <a:r>
              <a:rPr lang="en-US" sz="2400" dirty="0" smtClean="0"/>
              <a:t>1.4% </a:t>
            </a:r>
            <a:r>
              <a:rPr lang="en-US" sz="2400" dirty="0"/>
              <a:t>of All Crashes </a:t>
            </a:r>
          </a:p>
          <a:p>
            <a:pPr lvl="1"/>
            <a:r>
              <a:rPr lang="en-US" sz="2400" dirty="0" smtClean="0"/>
              <a:t>8.0%  </a:t>
            </a:r>
            <a:r>
              <a:rPr lang="en-US" sz="2400" dirty="0"/>
              <a:t>of All Fatalities </a:t>
            </a:r>
          </a:p>
          <a:p>
            <a:pPr lvl="1"/>
            <a:r>
              <a:rPr lang="en-US" sz="2400" dirty="0" smtClean="0"/>
              <a:t>6.8%  </a:t>
            </a:r>
            <a:r>
              <a:rPr lang="en-US" sz="2400" dirty="0"/>
              <a:t>of All Serious Injuries</a:t>
            </a:r>
          </a:p>
        </p:txBody>
      </p:sp>
      <p:graphicFrame>
        <p:nvGraphicFramePr>
          <p:cNvPr id="7" name="Content Placeholder 3"/>
          <p:cNvGraphicFramePr>
            <a:graphicFrameLocks noGrp="1"/>
          </p:cNvGraphicFramePr>
          <p:nvPr>
            <p:ph sz="half" idx="2"/>
            <p:extLst>
              <p:ext uri="{D42A27DB-BD31-4B8C-83A1-F6EECF244321}">
                <p14:modId xmlns:p14="http://schemas.microsoft.com/office/powerpoint/2010/main" val="654148134"/>
              </p:ext>
            </p:extLst>
          </p:nvPr>
        </p:nvGraphicFramePr>
        <p:xfrm>
          <a:off x="3962401" y="1825621"/>
          <a:ext cx="4552950" cy="4351340"/>
        </p:xfrm>
        <a:graphic>
          <a:graphicData uri="http://schemas.openxmlformats.org/drawingml/2006/table">
            <a:tbl>
              <a:tblPr firstRow="1" firstCol="1" bandRow="1">
                <a:tableStyleId>{5C22544A-7EE6-4342-B048-85BDC9FD1C3A}</a:tableStyleId>
              </a:tblPr>
              <a:tblGrid>
                <a:gridCol w="822242">
                  <a:extLst>
                    <a:ext uri="{9D8B030D-6E8A-4147-A177-3AD203B41FA5}">
                      <a16:colId xmlns:a16="http://schemas.microsoft.com/office/drawing/2014/main" val="3903129502"/>
                    </a:ext>
                  </a:extLst>
                </a:gridCol>
                <a:gridCol w="1147698">
                  <a:extLst>
                    <a:ext uri="{9D8B030D-6E8A-4147-A177-3AD203B41FA5}">
                      <a16:colId xmlns:a16="http://schemas.microsoft.com/office/drawing/2014/main" val="4011072143"/>
                    </a:ext>
                  </a:extLst>
                </a:gridCol>
                <a:gridCol w="822242">
                  <a:extLst>
                    <a:ext uri="{9D8B030D-6E8A-4147-A177-3AD203B41FA5}">
                      <a16:colId xmlns:a16="http://schemas.microsoft.com/office/drawing/2014/main" val="3119774978"/>
                    </a:ext>
                  </a:extLst>
                </a:gridCol>
                <a:gridCol w="938526">
                  <a:extLst>
                    <a:ext uri="{9D8B030D-6E8A-4147-A177-3AD203B41FA5}">
                      <a16:colId xmlns:a16="http://schemas.microsoft.com/office/drawing/2014/main" val="2193565513"/>
                    </a:ext>
                  </a:extLst>
                </a:gridCol>
                <a:gridCol w="822242">
                  <a:extLst>
                    <a:ext uri="{9D8B030D-6E8A-4147-A177-3AD203B41FA5}">
                      <a16:colId xmlns:a16="http://schemas.microsoft.com/office/drawing/2014/main" val="685725873"/>
                    </a:ext>
                  </a:extLst>
                </a:gridCol>
              </a:tblGrid>
              <a:tr h="310810">
                <a:tc>
                  <a:txBody>
                    <a:bodyPr/>
                    <a:lstStyle/>
                    <a:p>
                      <a:endParaRPr lang="en-US" sz="1800" dirty="0">
                        <a:effectLst/>
                        <a:latin typeface="Calibri" panose="020F0502020204030204" pitchFamily="34" charset="0"/>
                        <a:ea typeface="Times New Roman" panose="02020603050405020304" pitchFamily="18" charset="0"/>
                      </a:endParaRPr>
                    </a:p>
                  </a:txBody>
                  <a:tcPr marL="45191" marR="45191" marT="0" marB="0" anchor="ctr"/>
                </a:tc>
                <a:tc gridSpan="2">
                  <a:txBody>
                    <a:bodyPr/>
                    <a:lstStyle/>
                    <a:p>
                      <a:pPr marL="0" marR="0" algn="ctr">
                        <a:spcBef>
                          <a:spcPts val="0"/>
                        </a:spcBef>
                        <a:spcAft>
                          <a:spcPts val="0"/>
                        </a:spcAft>
                      </a:pPr>
                      <a:r>
                        <a:rPr lang="en-US" sz="1800" dirty="0">
                          <a:effectLst/>
                        </a:rPr>
                        <a:t>Pedestrian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hMerge="1">
                  <a:txBody>
                    <a:bodyPr/>
                    <a:lstStyle/>
                    <a:p>
                      <a:endParaRPr lang="en-US"/>
                    </a:p>
                  </a:txBody>
                  <a:tcPr/>
                </a:tc>
                <a:tc gridSpan="2">
                  <a:txBody>
                    <a:bodyPr/>
                    <a:lstStyle/>
                    <a:p>
                      <a:pPr marL="0" marR="0" algn="ctr">
                        <a:spcBef>
                          <a:spcPts val="0"/>
                        </a:spcBef>
                        <a:spcAft>
                          <a:spcPts val="0"/>
                        </a:spcAft>
                      </a:pPr>
                      <a:r>
                        <a:rPr lang="en-US" sz="1800" dirty="0">
                          <a:effectLst/>
                        </a:rPr>
                        <a:t>Bicyclist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hMerge="1">
                  <a:txBody>
                    <a:bodyPr/>
                    <a:lstStyle/>
                    <a:p>
                      <a:endParaRPr lang="en-US"/>
                    </a:p>
                  </a:txBody>
                  <a:tcPr/>
                </a:tc>
                <a:extLst>
                  <a:ext uri="{0D108BD9-81ED-4DB2-BD59-A6C34878D82A}">
                    <a16:rowId xmlns:a16="http://schemas.microsoft.com/office/drawing/2014/main" val="648760962"/>
                  </a:ext>
                </a:extLst>
              </a:tr>
              <a:tr h="621620">
                <a:tc>
                  <a:txBody>
                    <a:bodyPr/>
                    <a:lstStyle/>
                    <a:p>
                      <a:r>
                        <a:rPr lang="en-US" sz="1800" dirty="0" smtClean="0">
                          <a:effectLst/>
                          <a:latin typeface="Calibri" panose="020F0502020204030204" pitchFamily="34" charset="0"/>
                          <a:ea typeface="Times New Roman" panose="02020603050405020304" pitchFamily="18" charset="0"/>
                        </a:rPr>
                        <a:t>Year</a:t>
                      </a:r>
                      <a:endParaRPr lang="en-US" sz="1800" dirty="0">
                        <a:effectLst/>
                        <a:latin typeface="Calibri" panose="020F0502020204030204" pitchFamily="34" charset="0"/>
                        <a:ea typeface="Times New Roman" panose="02020603050405020304" pitchFamily="18" charset="0"/>
                      </a:endParaRPr>
                    </a:p>
                  </a:txBody>
                  <a:tcPr marL="45191" marR="45191" marT="0" marB="0" anchor="ctr"/>
                </a:tc>
                <a:tc>
                  <a:txBody>
                    <a:bodyPr/>
                    <a:lstStyle/>
                    <a:p>
                      <a:pPr marL="0" marR="0" algn="ctr">
                        <a:spcBef>
                          <a:spcPts val="0"/>
                        </a:spcBef>
                        <a:spcAft>
                          <a:spcPts val="0"/>
                        </a:spcAft>
                      </a:pPr>
                      <a:r>
                        <a:rPr lang="en-US" sz="1800" dirty="0">
                          <a:effectLst/>
                        </a:rPr>
                        <a:t>Fatalities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marL="0" marR="0" algn="ctr">
                        <a:spcBef>
                          <a:spcPts val="0"/>
                        </a:spcBef>
                        <a:spcAft>
                          <a:spcPts val="0"/>
                        </a:spcAft>
                      </a:pPr>
                      <a:r>
                        <a:rPr lang="en-US" sz="1800" dirty="0">
                          <a:effectLst/>
                        </a:rPr>
                        <a:t>Serious Injuries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marL="0" marR="0" algn="ctr">
                        <a:spcBef>
                          <a:spcPts val="0"/>
                        </a:spcBef>
                        <a:spcAft>
                          <a:spcPts val="0"/>
                        </a:spcAft>
                      </a:pPr>
                      <a:r>
                        <a:rPr lang="en-US" sz="1800" dirty="0">
                          <a:effectLst/>
                        </a:rPr>
                        <a:t>Fatalities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marL="0" marR="0" algn="ctr">
                        <a:spcBef>
                          <a:spcPts val="0"/>
                        </a:spcBef>
                        <a:spcAft>
                          <a:spcPts val="0"/>
                        </a:spcAft>
                      </a:pPr>
                      <a:r>
                        <a:rPr lang="en-US" sz="1800" dirty="0">
                          <a:effectLst/>
                        </a:rPr>
                        <a:t>Serious Injuries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extLst>
                  <a:ext uri="{0D108BD9-81ED-4DB2-BD59-A6C34878D82A}">
                    <a16:rowId xmlns:a16="http://schemas.microsoft.com/office/drawing/2014/main" val="1149627924"/>
                  </a:ext>
                </a:extLst>
              </a:tr>
              <a:tr h="310810">
                <a:tc>
                  <a:txBody>
                    <a:bodyPr/>
                    <a:lstStyle/>
                    <a:p>
                      <a:pPr marL="0" marR="0" algn="ctr">
                        <a:spcBef>
                          <a:spcPts val="0"/>
                        </a:spcBef>
                        <a:spcAft>
                          <a:spcPts val="0"/>
                        </a:spcAft>
                      </a:pPr>
                      <a:r>
                        <a:rPr lang="en-US" sz="1800" dirty="0">
                          <a:effectLst/>
                        </a:rPr>
                        <a:t>2006</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813070429"/>
                  </a:ext>
                </a:extLst>
              </a:tr>
              <a:tr h="310810">
                <a:tc>
                  <a:txBody>
                    <a:bodyPr/>
                    <a:lstStyle/>
                    <a:p>
                      <a:pPr marL="0" marR="0" algn="ctr">
                        <a:spcBef>
                          <a:spcPts val="0"/>
                        </a:spcBef>
                        <a:spcAft>
                          <a:spcPts val="0"/>
                        </a:spcAft>
                      </a:pPr>
                      <a:r>
                        <a:rPr lang="en-US" sz="1800" dirty="0">
                          <a:effectLst/>
                        </a:rPr>
                        <a:t>2007</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514262288"/>
                  </a:ext>
                </a:extLst>
              </a:tr>
              <a:tr h="310810">
                <a:tc>
                  <a:txBody>
                    <a:bodyPr/>
                    <a:lstStyle/>
                    <a:p>
                      <a:pPr marL="0" marR="0" algn="ctr">
                        <a:spcBef>
                          <a:spcPts val="0"/>
                        </a:spcBef>
                        <a:spcAft>
                          <a:spcPts val="0"/>
                        </a:spcAft>
                      </a:pPr>
                      <a:r>
                        <a:rPr lang="en-US" sz="1800" dirty="0">
                          <a:effectLst/>
                        </a:rPr>
                        <a:t>2008</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53793239"/>
                  </a:ext>
                </a:extLst>
              </a:tr>
              <a:tr h="310810">
                <a:tc>
                  <a:txBody>
                    <a:bodyPr/>
                    <a:lstStyle/>
                    <a:p>
                      <a:pPr marL="0" marR="0" algn="ctr">
                        <a:spcBef>
                          <a:spcPts val="0"/>
                        </a:spcBef>
                        <a:spcAft>
                          <a:spcPts val="0"/>
                        </a:spcAft>
                      </a:pPr>
                      <a:r>
                        <a:rPr lang="en-US" sz="1800" dirty="0">
                          <a:effectLst/>
                        </a:rPr>
                        <a:t>2009</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285814421"/>
                  </a:ext>
                </a:extLst>
              </a:tr>
              <a:tr h="310810">
                <a:tc>
                  <a:txBody>
                    <a:bodyPr/>
                    <a:lstStyle/>
                    <a:p>
                      <a:pPr marL="0" marR="0" algn="ctr">
                        <a:spcBef>
                          <a:spcPts val="0"/>
                        </a:spcBef>
                        <a:spcAft>
                          <a:spcPts val="0"/>
                        </a:spcAft>
                      </a:pPr>
                      <a:r>
                        <a:rPr lang="en-US" sz="1800" dirty="0">
                          <a:effectLst/>
                        </a:rPr>
                        <a:t>2010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47272848"/>
                  </a:ext>
                </a:extLst>
              </a:tr>
              <a:tr h="310810">
                <a:tc>
                  <a:txBody>
                    <a:bodyPr/>
                    <a:lstStyle/>
                    <a:p>
                      <a:pPr marL="0" marR="0" algn="ctr">
                        <a:spcBef>
                          <a:spcPts val="0"/>
                        </a:spcBef>
                        <a:spcAft>
                          <a:spcPts val="0"/>
                        </a:spcAft>
                      </a:pPr>
                      <a:r>
                        <a:rPr lang="en-US" sz="1800" dirty="0">
                          <a:effectLst/>
                        </a:rPr>
                        <a:t>2011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71150646"/>
                  </a:ext>
                </a:extLst>
              </a:tr>
              <a:tr h="310810">
                <a:tc>
                  <a:txBody>
                    <a:bodyPr/>
                    <a:lstStyle/>
                    <a:p>
                      <a:pPr marL="0" marR="0" algn="ctr">
                        <a:spcBef>
                          <a:spcPts val="0"/>
                        </a:spcBef>
                        <a:spcAft>
                          <a:spcPts val="0"/>
                        </a:spcAft>
                      </a:pPr>
                      <a:r>
                        <a:rPr lang="en-US" sz="1800" dirty="0">
                          <a:effectLst/>
                        </a:rPr>
                        <a:t>2012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r>
                        <a:rPr lang="en-US" sz="1800" b="0" i="0" u="none" strike="noStrike" dirty="0" smtClean="0">
                          <a:solidFill>
                            <a:srgbClr val="000000"/>
                          </a:solidFill>
                          <a:effectLst/>
                          <a:latin typeface="Calibri" panose="020F0502020204030204" pitchFamily="34" charset="0"/>
                        </a:rPr>
                        <a:t>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2559553120"/>
                  </a:ext>
                </a:extLst>
              </a:tr>
              <a:tr h="310810">
                <a:tc>
                  <a:txBody>
                    <a:bodyPr/>
                    <a:lstStyle/>
                    <a:p>
                      <a:pPr marL="0" marR="0" algn="ctr">
                        <a:spcBef>
                          <a:spcPts val="0"/>
                        </a:spcBef>
                        <a:spcAft>
                          <a:spcPts val="0"/>
                        </a:spcAft>
                      </a:pPr>
                      <a:r>
                        <a:rPr lang="en-US" sz="1800" dirty="0">
                          <a:effectLst/>
                        </a:rPr>
                        <a:t>2013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76626950"/>
                  </a:ext>
                </a:extLst>
              </a:tr>
              <a:tr h="310810">
                <a:tc>
                  <a:txBody>
                    <a:bodyPr/>
                    <a:lstStyle/>
                    <a:p>
                      <a:pPr marL="0" marR="0" algn="ctr">
                        <a:spcBef>
                          <a:spcPts val="0"/>
                        </a:spcBef>
                        <a:spcAft>
                          <a:spcPts val="0"/>
                        </a:spcAft>
                      </a:pPr>
                      <a:r>
                        <a:rPr lang="en-US" sz="1800" dirty="0">
                          <a:effectLst/>
                        </a:rPr>
                        <a:t>2014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35120380"/>
                  </a:ext>
                </a:extLst>
              </a:tr>
              <a:tr h="310810">
                <a:tc>
                  <a:txBody>
                    <a:bodyPr/>
                    <a:lstStyle/>
                    <a:p>
                      <a:pPr marL="0" marR="0" algn="ctr">
                        <a:spcBef>
                          <a:spcPts val="0"/>
                        </a:spcBef>
                        <a:spcAft>
                          <a:spcPts val="0"/>
                        </a:spcAft>
                      </a:pPr>
                      <a:r>
                        <a:rPr lang="en-US" sz="1800" dirty="0">
                          <a:effectLst/>
                        </a:rPr>
                        <a:t>2015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191" marR="45191" marT="0" marB="0" anchor="ctr"/>
                </a:tc>
                <a:tc>
                  <a:txBody>
                    <a:bodyPr/>
                    <a:lstStyle/>
                    <a:p>
                      <a:pPr algn="ctr" fontAlgn="b"/>
                      <a:r>
                        <a:rPr lang="en-US" sz="1800" b="0" i="0" u="none" strike="noStrike">
                          <a:solidFill>
                            <a:srgbClr val="000000"/>
                          </a:solidFill>
                          <a:effectLst/>
                          <a:latin typeface="Calibri" panose="020F0502020204030204" pitchFamily="34" charset="0"/>
                        </a:rPr>
                        <a:t>1</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a:t>
                      </a: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91123167"/>
                  </a:ext>
                </a:extLst>
              </a:tr>
              <a:tr h="310810">
                <a:tc>
                  <a:txBody>
                    <a:bodyPr/>
                    <a:lstStyle/>
                    <a:p>
                      <a:pPr marL="0" marR="0" algn="ctr">
                        <a:spcBef>
                          <a:spcPts val="0"/>
                        </a:spcBef>
                        <a:spcAft>
                          <a:spcPts val="0"/>
                        </a:spcAft>
                      </a:pPr>
                      <a:r>
                        <a:rPr lang="en-US" sz="1800" b="1" kern="1200" dirty="0">
                          <a:solidFill>
                            <a:srgbClr val="FF0000"/>
                          </a:solidFill>
                          <a:effectLst/>
                          <a:latin typeface="+mn-lt"/>
                          <a:ea typeface="+mn-ea"/>
                          <a:cs typeface="+mn-cs"/>
                        </a:rPr>
                        <a:t>Total</a:t>
                      </a:r>
                    </a:p>
                  </a:txBody>
                  <a:tcPr marL="45191" marR="45191" marT="0" marB="0" anchor="ctr"/>
                </a:tc>
                <a:tc>
                  <a:txBody>
                    <a:bodyPr/>
                    <a:lstStyle/>
                    <a:p>
                      <a:pPr algn="ctr" fontAlgn="b"/>
                      <a:r>
                        <a:rPr lang="en-US" sz="1800" b="1" kern="1200" dirty="0">
                          <a:solidFill>
                            <a:srgbClr val="FF0000"/>
                          </a:solidFill>
                          <a:effectLst/>
                          <a:latin typeface="+mn-lt"/>
                          <a:ea typeface="+mn-ea"/>
                          <a:cs typeface="+mn-cs"/>
                        </a:rPr>
                        <a:t>5</a:t>
                      </a:r>
                    </a:p>
                  </a:txBody>
                  <a:tcPr marL="9525" marR="9525" marT="9525" marB="0" anchor="ctr"/>
                </a:tc>
                <a:tc>
                  <a:txBody>
                    <a:bodyPr/>
                    <a:lstStyle/>
                    <a:p>
                      <a:pPr algn="ctr" fontAlgn="b"/>
                      <a:r>
                        <a:rPr lang="en-US" sz="1800" b="1" kern="1200" dirty="0">
                          <a:solidFill>
                            <a:srgbClr val="FF0000"/>
                          </a:solidFill>
                          <a:effectLst/>
                          <a:latin typeface="+mn-lt"/>
                          <a:ea typeface="+mn-ea"/>
                          <a:cs typeface="+mn-cs"/>
                        </a:rPr>
                        <a:t>21</a:t>
                      </a:r>
                    </a:p>
                  </a:txBody>
                  <a:tcPr marL="9525" marR="9525" marT="9525" marB="0" anchor="ctr"/>
                </a:tc>
                <a:tc>
                  <a:txBody>
                    <a:bodyPr/>
                    <a:lstStyle/>
                    <a:p>
                      <a:pPr algn="ctr" fontAlgn="b"/>
                      <a:r>
                        <a:rPr lang="en-US" sz="1800" b="1" kern="1200" dirty="0">
                          <a:solidFill>
                            <a:srgbClr val="FF0000"/>
                          </a:solidFill>
                          <a:effectLst/>
                          <a:latin typeface="+mn-lt"/>
                          <a:ea typeface="+mn-ea"/>
                          <a:cs typeface="+mn-cs"/>
                        </a:rPr>
                        <a:t>2</a:t>
                      </a:r>
                    </a:p>
                  </a:txBody>
                  <a:tcPr marL="9525" marR="9525" marT="9525" marB="0" anchor="ctr"/>
                </a:tc>
                <a:tc>
                  <a:txBody>
                    <a:bodyPr/>
                    <a:lstStyle/>
                    <a:p>
                      <a:pPr algn="ctr" fontAlgn="b"/>
                      <a:r>
                        <a:rPr lang="en-US" sz="1800" b="1" kern="1200" dirty="0">
                          <a:solidFill>
                            <a:srgbClr val="FF0000"/>
                          </a:solidFill>
                          <a:effectLst/>
                          <a:latin typeface="+mn-lt"/>
                          <a:ea typeface="+mn-ea"/>
                          <a:cs typeface="+mn-cs"/>
                        </a:rPr>
                        <a:t>6</a:t>
                      </a:r>
                    </a:p>
                  </a:txBody>
                  <a:tcPr marL="9525" marR="9525" marT="9525" marB="0" anchor="ctr"/>
                </a:tc>
                <a:extLst>
                  <a:ext uri="{0D108BD9-81ED-4DB2-BD59-A6C34878D82A}">
                    <a16:rowId xmlns:a16="http://schemas.microsoft.com/office/drawing/2014/main" val="2260770241"/>
                  </a:ext>
                </a:extLst>
              </a:tr>
            </a:tbl>
          </a:graphicData>
        </a:graphic>
      </p:graphicFrame>
    </p:spTree>
    <p:extLst>
      <p:ext uri="{BB962C8B-B14F-4D97-AF65-F5344CB8AC3E}">
        <p14:creationId xmlns:p14="http://schemas.microsoft.com/office/powerpoint/2010/main" val="249326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692274"/>
          </a:xfrm>
          <a:solidFill>
            <a:schemeClr val="accent5">
              <a:lumMod val="60000"/>
              <a:lumOff val="40000"/>
            </a:schemeClr>
          </a:solidFill>
        </p:spPr>
        <p:txBody>
          <a:bodyPr>
            <a:noAutofit/>
          </a:bodyPr>
          <a:lstStyle/>
          <a:p>
            <a:pPr algn="ctr"/>
            <a:r>
              <a:rPr lang="en-US" sz="3200" dirty="0" smtClean="0">
                <a:latin typeface="+mn-lt"/>
              </a:rPr>
              <a:t>PERFORMANCE MEASURE:</a:t>
            </a:r>
            <a:r>
              <a:rPr lang="en-US" sz="2800" dirty="0">
                <a:latin typeface="+mn-lt"/>
              </a:rPr>
              <a:t/>
            </a:r>
            <a:br>
              <a:rPr lang="en-US" sz="2800" dirty="0">
                <a:latin typeface="+mn-lt"/>
              </a:rPr>
            </a:br>
            <a:r>
              <a:rPr lang="en-US" sz="3200" b="1" dirty="0" smtClean="0">
                <a:latin typeface="+mn-lt"/>
              </a:rPr>
              <a:t>Number </a:t>
            </a:r>
            <a:r>
              <a:rPr lang="en-US" sz="3200" b="1" dirty="0">
                <a:latin typeface="+mn-lt"/>
              </a:rPr>
              <a:t>of Non-Motorized Fatalities and Non-Motorized Serious </a:t>
            </a:r>
            <a:r>
              <a:rPr lang="en-US" sz="3200" b="1" dirty="0" smtClean="0">
                <a:latin typeface="+mn-lt"/>
              </a:rPr>
              <a:t>Injuries: </a:t>
            </a:r>
            <a:r>
              <a:rPr lang="en-US" sz="2800" dirty="0">
                <a:latin typeface="+mn-lt"/>
              </a:rPr>
              <a:t>5-yr Moving Average</a:t>
            </a:r>
            <a:endParaRPr lang="en-US" sz="3200"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9020925"/>
              </p:ext>
            </p:extLst>
          </p:nvPr>
        </p:nvGraphicFramePr>
        <p:xfrm>
          <a:off x="942105" y="2285999"/>
          <a:ext cx="6601694" cy="4038600"/>
        </p:xfrm>
        <a:graphic>
          <a:graphicData uri="http://schemas.openxmlformats.org/drawingml/2006/table">
            <a:tbl>
              <a:tblPr firstRow="1" firstCol="1" bandRow="1">
                <a:tableStyleId>{5C22544A-7EE6-4342-B048-85BDC9FD1C3A}</a:tableStyleId>
              </a:tblPr>
              <a:tblGrid>
                <a:gridCol w="1011003">
                  <a:extLst>
                    <a:ext uri="{9D8B030D-6E8A-4147-A177-3AD203B41FA5}">
                      <a16:colId xmlns:a16="http://schemas.microsoft.com/office/drawing/2014/main" val="3270822802"/>
                    </a:ext>
                  </a:extLst>
                </a:gridCol>
                <a:gridCol w="1155038">
                  <a:extLst>
                    <a:ext uri="{9D8B030D-6E8A-4147-A177-3AD203B41FA5}">
                      <a16:colId xmlns:a16="http://schemas.microsoft.com/office/drawing/2014/main" val="3748211874"/>
                    </a:ext>
                  </a:extLst>
                </a:gridCol>
                <a:gridCol w="1011003">
                  <a:extLst>
                    <a:ext uri="{9D8B030D-6E8A-4147-A177-3AD203B41FA5}">
                      <a16:colId xmlns:a16="http://schemas.microsoft.com/office/drawing/2014/main" val="3617861715"/>
                    </a:ext>
                  </a:extLst>
                </a:gridCol>
                <a:gridCol w="1155038">
                  <a:extLst>
                    <a:ext uri="{9D8B030D-6E8A-4147-A177-3AD203B41FA5}">
                      <a16:colId xmlns:a16="http://schemas.microsoft.com/office/drawing/2014/main" val="3421748357"/>
                    </a:ext>
                  </a:extLst>
                </a:gridCol>
                <a:gridCol w="1011003">
                  <a:extLst>
                    <a:ext uri="{9D8B030D-6E8A-4147-A177-3AD203B41FA5}">
                      <a16:colId xmlns:a16="http://schemas.microsoft.com/office/drawing/2014/main" val="460020628"/>
                    </a:ext>
                  </a:extLst>
                </a:gridCol>
                <a:gridCol w="1258609">
                  <a:extLst>
                    <a:ext uri="{9D8B030D-6E8A-4147-A177-3AD203B41FA5}">
                      <a16:colId xmlns:a16="http://schemas.microsoft.com/office/drawing/2014/main" val="3909595097"/>
                    </a:ext>
                  </a:extLst>
                </a:gridCol>
              </a:tblGrid>
              <a:tr h="1094145">
                <a:tc>
                  <a:txBody>
                    <a:bodyPr/>
                    <a:lstStyle/>
                    <a:p>
                      <a:endParaRPr lang="en-US" sz="1800" dirty="0">
                        <a:effectLst/>
                        <a:latin typeface="Calibri" panose="020F0502020204030204" pitchFamily="34" charset="0"/>
                        <a:ea typeface="Times New Roman" panose="02020603050405020304" pitchFamily="18" charset="0"/>
                      </a:endParaRPr>
                    </a:p>
                  </a:txBody>
                  <a:tcPr marL="51435" marR="51435" marT="0" marB="0" anchor="ctr"/>
                </a:tc>
                <a:tc gridSpan="2">
                  <a:txBody>
                    <a:bodyPr/>
                    <a:lstStyle/>
                    <a:p>
                      <a:pPr marL="0" marR="0" algn="ctr">
                        <a:spcBef>
                          <a:spcPts val="0"/>
                        </a:spcBef>
                        <a:spcAft>
                          <a:spcPts val="0"/>
                        </a:spcAft>
                      </a:pPr>
                      <a:r>
                        <a:rPr lang="en-US" sz="1800" dirty="0">
                          <a:effectLst/>
                        </a:rPr>
                        <a:t>Pedestrian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800" dirty="0">
                          <a:effectLst/>
                        </a:rPr>
                        <a:t>Bicyclist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tc>
                  <a:txBody>
                    <a:bodyPr/>
                    <a:lstStyle/>
                    <a:p>
                      <a:pPr marL="0" marR="0" algn="ctr">
                        <a:spcBef>
                          <a:spcPts val="0"/>
                        </a:spcBef>
                        <a:spcAft>
                          <a:spcPts val="0"/>
                        </a:spcAft>
                      </a:pPr>
                      <a:r>
                        <a:rPr lang="en-US" sz="1800" dirty="0">
                          <a:effectLst/>
                        </a:rPr>
                        <a:t>Non-Motorized Total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878569209"/>
                  </a:ext>
                </a:extLst>
              </a:tr>
              <a:tr h="1094145">
                <a:tc>
                  <a:txBody>
                    <a:bodyPr/>
                    <a:lstStyle/>
                    <a:p>
                      <a:r>
                        <a:rPr lang="en-US" sz="1800" dirty="0" smtClean="0">
                          <a:effectLst/>
                          <a:latin typeface="Calibri" panose="020F0502020204030204" pitchFamily="34" charset="0"/>
                          <a:ea typeface="Times New Roman" panose="02020603050405020304" pitchFamily="18" charset="0"/>
                        </a:rPr>
                        <a:t>Year</a:t>
                      </a:r>
                      <a:endParaRPr lang="en-US" sz="1800" dirty="0">
                        <a:effectLst/>
                        <a:latin typeface="Calibri" panose="020F0502020204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Fatalities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Serious Injuries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Fatalities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Serious Injuries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Fatalities &amp; Serious Injuries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142633608"/>
                  </a:ext>
                </a:extLst>
              </a:tr>
              <a:tr h="370062">
                <a:tc>
                  <a:txBody>
                    <a:bodyPr/>
                    <a:lstStyle/>
                    <a:p>
                      <a:pPr marL="0" marR="0" algn="ctr">
                        <a:spcBef>
                          <a:spcPts val="0"/>
                        </a:spcBef>
                        <a:spcAft>
                          <a:spcPts val="0"/>
                        </a:spcAft>
                      </a:pPr>
                      <a:r>
                        <a:rPr lang="en-US" sz="1800" dirty="0">
                          <a:effectLst/>
                        </a:rPr>
                        <a:t>2011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fontAlgn="b"/>
                      <a:r>
                        <a:rPr lang="en-US" sz="1800" b="0" i="0" u="none" strike="noStrike" dirty="0">
                          <a:solidFill>
                            <a:srgbClr val="000000"/>
                          </a:solidFill>
                          <a:effectLst/>
                          <a:latin typeface="Calibri" panose="020F0502020204030204" pitchFamily="34" charset="0"/>
                        </a:rPr>
                        <a:t>0.4</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2.8</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0.6</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3.8</a:t>
                      </a:r>
                    </a:p>
                  </a:txBody>
                  <a:tcPr marL="9525" marR="9525" marT="9525" marB="0" anchor="b"/>
                </a:tc>
                <a:extLst>
                  <a:ext uri="{0D108BD9-81ED-4DB2-BD59-A6C34878D82A}">
                    <a16:rowId xmlns:a16="http://schemas.microsoft.com/office/drawing/2014/main" val="1999168782"/>
                  </a:ext>
                </a:extLst>
              </a:tr>
              <a:tr h="370062">
                <a:tc>
                  <a:txBody>
                    <a:bodyPr/>
                    <a:lstStyle/>
                    <a:p>
                      <a:pPr marL="0" marR="0" algn="ctr">
                        <a:spcBef>
                          <a:spcPts val="0"/>
                        </a:spcBef>
                        <a:spcAft>
                          <a:spcPts val="0"/>
                        </a:spcAft>
                      </a:pPr>
                      <a:r>
                        <a:rPr lang="en-US" sz="1800" dirty="0">
                          <a:effectLst/>
                        </a:rPr>
                        <a:t>2012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fontAlgn="b"/>
                      <a:r>
                        <a:rPr lang="en-US" sz="1800" b="0" i="0" u="none" strike="noStrike">
                          <a:solidFill>
                            <a:srgbClr val="000000"/>
                          </a:solidFill>
                          <a:effectLst/>
                          <a:latin typeface="Calibri" panose="020F0502020204030204" pitchFamily="34" charset="0"/>
                        </a:rPr>
                        <a:t>0.5</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0.75</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0.75</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3.2</a:t>
                      </a:r>
                    </a:p>
                  </a:txBody>
                  <a:tcPr marL="9525" marR="9525" marT="9525" marB="0" anchor="b"/>
                </a:tc>
                <a:extLst>
                  <a:ext uri="{0D108BD9-81ED-4DB2-BD59-A6C34878D82A}">
                    <a16:rowId xmlns:a16="http://schemas.microsoft.com/office/drawing/2014/main" val="846839225"/>
                  </a:ext>
                </a:extLst>
              </a:tr>
              <a:tr h="370062">
                <a:tc>
                  <a:txBody>
                    <a:bodyPr/>
                    <a:lstStyle/>
                    <a:p>
                      <a:pPr marL="0" marR="0" algn="ctr">
                        <a:spcBef>
                          <a:spcPts val="0"/>
                        </a:spcBef>
                        <a:spcAft>
                          <a:spcPts val="0"/>
                        </a:spcAft>
                      </a:pPr>
                      <a:r>
                        <a:rPr lang="en-US" sz="1800" dirty="0">
                          <a:effectLst/>
                        </a:rPr>
                        <a:t>2013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fontAlgn="b"/>
                      <a:r>
                        <a:rPr lang="en-US" sz="1800" b="0" i="0" u="none" strike="noStrike">
                          <a:solidFill>
                            <a:srgbClr val="000000"/>
                          </a:solidFill>
                          <a:effectLst/>
                          <a:latin typeface="Calibri" panose="020F0502020204030204" pitchFamily="34" charset="0"/>
                        </a:rPr>
                        <a:t>0.4</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0.6</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0.6</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1.6</a:t>
                      </a:r>
                    </a:p>
                  </a:txBody>
                  <a:tcPr marL="9525" marR="9525" marT="9525" marB="0" anchor="b"/>
                </a:tc>
                <a:extLst>
                  <a:ext uri="{0D108BD9-81ED-4DB2-BD59-A6C34878D82A}">
                    <a16:rowId xmlns:a16="http://schemas.microsoft.com/office/drawing/2014/main" val="3523950210"/>
                  </a:ext>
                </a:extLst>
              </a:tr>
              <a:tr h="370062">
                <a:tc>
                  <a:txBody>
                    <a:bodyPr/>
                    <a:lstStyle/>
                    <a:p>
                      <a:pPr marL="0" marR="0" algn="ctr">
                        <a:spcBef>
                          <a:spcPts val="0"/>
                        </a:spcBef>
                        <a:spcAft>
                          <a:spcPts val="0"/>
                        </a:spcAft>
                      </a:pPr>
                      <a:r>
                        <a:rPr lang="en-US" sz="1800" dirty="0">
                          <a:effectLst/>
                        </a:rPr>
                        <a:t>2014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fontAlgn="b"/>
                      <a:r>
                        <a:rPr lang="en-US" sz="1800" b="0" i="0" u="none" strike="noStrike">
                          <a:solidFill>
                            <a:srgbClr val="000000"/>
                          </a:solidFill>
                          <a:effectLst/>
                          <a:latin typeface="Calibri" panose="020F0502020204030204" pitchFamily="34" charset="0"/>
                        </a:rPr>
                        <a:t>0.5</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0.5</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0.5</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1.8</a:t>
                      </a:r>
                    </a:p>
                  </a:txBody>
                  <a:tcPr marL="9525" marR="9525" marT="9525" marB="0" anchor="b"/>
                </a:tc>
                <a:extLst>
                  <a:ext uri="{0D108BD9-81ED-4DB2-BD59-A6C34878D82A}">
                    <a16:rowId xmlns:a16="http://schemas.microsoft.com/office/drawing/2014/main" val="799680884"/>
                  </a:ext>
                </a:extLst>
              </a:tr>
              <a:tr h="370062">
                <a:tc>
                  <a:txBody>
                    <a:bodyPr/>
                    <a:lstStyle/>
                    <a:p>
                      <a:pPr marL="0" marR="0" algn="ctr">
                        <a:spcBef>
                          <a:spcPts val="0"/>
                        </a:spcBef>
                        <a:spcAft>
                          <a:spcPts val="0"/>
                        </a:spcAft>
                      </a:pPr>
                      <a:r>
                        <a:rPr lang="en-US" sz="1800" dirty="0">
                          <a:effectLst/>
                        </a:rPr>
                        <a:t>2015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fontAlgn="b"/>
                      <a:r>
                        <a:rPr lang="en-US" sz="1800" b="0" i="0" u="none" strike="noStrike">
                          <a:solidFill>
                            <a:srgbClr val="000000"/>
                          </a:solidFill>
                          <a:effectLst/>
                          <a:latin typeface="Calibri" panose="020F0502020204030204" pitchFamily="34" charset="0"/>
                        </a:rPr>
                        <a:t>0.6</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1</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0.4</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3360799163"/>
                  </a:ext>
                </a:extLst>
              </a:tr>
            </a:tbl>
          </a:graphicData>
        </a:graphic>
      </p:graphicFrame>
    </p:spTree>
    <p:extLst>
      <p:ext uri="{BB962C8B-B14F-4D97-AF65-F5344CB8AC3E}">
        <p14:creationId xmlns:p14="http://schemas.microsoft.com/office/powerpoint/2010/main" val="693990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578383599"/>
              </p:ext>
            </p:extLst>
          </p:nvPr>
        </p:nvGraphicFramePr>
        <p:xfrm>
          <a:off x="304800" y="1524000"/>
          <a:ext cx="8534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228600" y="304800"/>
            <a:ext cx="8610600" cy="1066800"/>
          </a:xfrm>
          <a:solidFill>
            <a:schemeClr val="accent5">
              <a:lumMod val="60000"/>
              <a:lumOff val="40000"/>
            </a:schemeClr>
          </a:solidFill>
        </p:spPr>
        <p:txBody>
          <a:bodyPr>
            <a:noAutofit/>
          </a:bodyPr>
          <a:lstStyle/>
          <a:p>
            <a:pPr algn="ctr"/>
            <a:r>
              <a:rPr lang="en-US" sz="3600" dirty="0" smtClean="0">
                <a:latin typeface="+mn-lt"/>
              </a:rPr>
              <a:t>Comparison to </a:t>
            </a:r>
            <a:r>
              <a:rPr lang="en-US" sz="3200" dirty="0">
                <a:latin typeface="+mn-lt"/>
              </a:rPr>
              <a:t>Statewide</a:t>
            </a:r>
            <a:r>
              <a:rPr lang="en-US" sz="3600" dirty="0" smtClean="0">
                <a:latin typeface="+mn-lt"/>
              </a:rPr>
              <a:t> Trends</a:t>
            </a:r>
            <a:br>
              <a:rPr lang="en-US" sz="3600" dirty="0" smtClean="0">
                <a:latin typeface="+mn-lt"/>
              </a:rPr>
            </a:br>
            <a:r>
              <a:rPr lang="en-US" sz="3600" b="1" dirty="0" smtClean="0">
                <a:latin typeface="+mn-lt"/>
              </a:rPr>
              <a:t>Non-Motorized Fatalities &amp; Serious Injuries</a:t>
            </a:r>
            <a:endParaRPr lang="en-US" sz="3600" b="1" dirty="0">
              <a:latin typeface="+mn-lt"/>
            </a:endParaRPr>
          </a:p>
        </p:txBody>
      </p:sp>
      <p:sp>
        <p:nvSpPr>
          <p:cNvPr id="3" name="TextBox 2"/>
          <p:cNvSpPr txBox="1"/>
          <p:nvPr/>
        </p:nvSpPr>
        <p:spPr>
          <a:xfrm>
            <a:off x="762000" y="6019800"/>
            <a:ext cx="6291695" cy="923330"/>
          </a:xfrm>
          <a:prstGeom prst="rect">
            <a:avLst/>
          </a:prstGeom>
          <a:noFill/>
        </p:spPr>
        <p:txBody>
          <a:bodyPr wrap="square" rtlCol="0">
            <a:spAutoFit/>
          </a:bodyPr>
          <a:lstStyle/>
          <a:p>
            <a:pPr defTabSz="685800" eaLnBrk="1" fontAlgn="auto" hangingPunct="1">
              <a:spcBef>
                <a:spcPts val="0"/>
              </a:spcBef>
              <a:spcAft>
                <a:spcPts val="0"/>
              </a:spcAft>
            </a:pPr>
            <a:r>
              <a:rPr lang="en-US" dirty="0" smtClean="0">
                <a:solidFill>
                  <a:prstClr val="black"/>
                </a:solidFill>
                <a:latin typeface="Calibri" panose="020F0502020204030204"/>
                <a:cs typeface="+mn-cs"/>
              </a:rPr>
              <a:t>Both NATS and the Michigan as a whole had a decrease in No-Motorized Fatalities &amp; Serious Injuries. But the relationship is not significant. </a:t>
            </a:r>
            <a:endParaRPr lang="en-US" dirty="0">
              <a:solidFill>
                <a:prstClr val="black"/>
              </a:solidFill>
              <a:latin typeface="Calibri" panose="020F0502020204030204"/>
              <a:cs typeface="+mn-cs"/>
            </a:endParaRPr>
          </a:p>
        </p:txBody>
      </p:sp>
      <p:sp>
        <p:nvSpPr>
          <p:cNvPr id="5" name="TextBox 4"/>
          <p:cNvSpPr txBox="1"/>
          <p:nvPr/>
        </p:nvSpPr>
        <p:spPr>
          <a:xfrm>
            <a:off x="772886" y="4572000"/>
            <a:ext cx="2916382" cy="669414"/>
          </a:xfrm>
          <a:prstGeom prst="rect">
            <a:avLst/>
          </a:prstGeom>
          <a:noFill/>
        </p:spPr>
        <p:txBody>
          <a:bodyPr wrap="square" rtlCol="0">
            <a:spAutoFit/>
          </a:bodyPr>
          <a:lstStyle/>
          <a:p>
            <a:pPr defTabSz="685800" eaLnBrk="1" fontAlgn="auto" hangingPunct="1">
              <a:spcBef>
                <a:spcPts val="0"/>
              </a:spcBef>
              <a:spcAft>
                <a:spcPts val="0"/>
              </a:spcAft>
            </a:pPr>
            <a:r>
              <a:rPr lang="en-US" sz="1200" dirty="0">
                <a:solidFill>
                  <a:prstClr val="black"/>
                </a:solidFill>
                <a:latin typeface="Calibri" panose="020F0502020204030204"/>
                <a:cs typeface="+mn-cs"/>
              </a:rPr>
              <a:t>GRAPHICAL REPRESENTATION OF TRENDS. NOT TO SCALE</a:t>
            </a:r>
          </a:p>
          <a:p>
            <a:pPr defTabSz="685800" eaLnBrk="1" fontAlgn="auto" hangingPunct="1">
              <a:spcBef>
                <a:spcPts val="0"/>
              </a:spcBef>
              <a:spcAft>
                <a:spcPts val="0"/>
              </a:spcAft>
            </a:pPr>
            <a:endParaRPr lang="en-US" sz="1350" dirty="0">
              <a:solidFill>
                <a:prstClr val="black"/>
              </a:solidFill>
              <a:latin typeface="Calibri" panose="020F0502020204030204"/>
              <a:cs typeface="+mn-cs"/>
            </a:endParaRPr>
          </a:p>
        </p:txBody>
      </p:sp>
    </p:spTree>
    <p:extLst>
      <p:ext uri="{BB962C8B-B14F-4D97-AF65-F5344CB8AC3E}">
        <p14:creationId xmlns:p14="http://schemas.microsoft.com/office/powerpoint/2010/main" val="1877406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76399"/>
            <a:ext cx="6858000" cy="1833563"/>
          </a:xfrm>
          <a:solidFill>
            <a:schemeClr val="accent5">
              <a:lumMod val="60000"/>
              <a:lumOff val="40000"/>
            </a:schemeClr>
          </a:solidFill>
        </p:spPr>
        <p:txBody>
          <a:bodyPr/>
          <a:lstStyle/>
          <a:p>
            <a:r>
              <a:rPr lang="en-US" b="1" dirty="0" smtClean="0"/>
              <a:t>Where Are the Crashes Occurring?</a:t>
            </a:r>
            <a:endParaRPr lang="en-US" b="1"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04629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19800" y="381000"/>
            <a:ext cx="3281516" cy="954107"/>
          </a:xfrm>
          <a:prstGeom prst="rect">
            <a:avLst/>
          </a:prstGeom>
          <a:noFill/>
        </p:spPr>
        <p:txBody>
          <a:bodyPr wrap="square" rtlCol="0">
            <a:spAutoFit/>
          </a:bodyPr>
          <a:lstStyle/>
          <a:p>
            <a:pPr defTabSz="685800" eaLnBrk="1" fontAlgn="auto" hangingPunct="1">
              <a:spcBef>
                <a:spcPts val="0"/>
              </a:spcBef>
              <a:spcAft>
                <a:spcPts val="0"/>
              </a:spcAft>
            </a:pPr>
            <a:r>
              <a:rPr lang="en-US" sz="2800" b="1" dirty="0">
                <a:solidFill>
                  <a:prstClr val="black"/>
                </a:solidFill>
                <a:latin typeface="Calibri" panose="020F0502020204030204"/>
                <a:cs typeface="+mn-cs"/>
              </a:rPr>
              <a:t>Total Crashes: </a:t>
            </a:r>
            <a:endParaRPr lang="en-US" sz="2800" b="1" dirty="0" smtClean="0">
              <a:solidFill>
                <a:prstClr val="black"/>
              </a:solidFill>
              <a:latin typeface="Calibri" panose="020F0502020204030204"/>
              <a:cs typeface="+mn-cs"/>
            </a:endParaRPr>
          </a:p>
          <a:p>
            <a:pPr defTabSz="685800" eaLnBrk="1" fontAlgn="auto" hangingPunct="1">
              <a:spcBef>
                <a:spcPts val="0"/>
              </a:spcBef>
              <a:spcAft>
                <a:spcPts val="0"/>
              </a:spcAft>
            </a:pPr>
            <a:r>
              <a:rPr lang="en-US" sz="2800" b="1" dirty="0" smtClean="0">
                <a:solidFill>
                  <a:prstClr val="black"/>
                </a:solidFill>
                <a:latin typeface="Calibri" panose="020F0502020204030204"/>
                <a:cs typeface="+mn-cs"/>
              </a:rPr>
              <a:t>15,262`</a:t>
            </a:r>
            <a:endParaRPr lang="en-US" sz="2800" b="1" dirty="0">
              <a:solidFill>
                <a:prstClr val="black"/>
              </a:solidFill>
              <a:latin typeface="Calibri" panose="020F0502020204030204"/>
              <a:cs typeface="+mn-cs"/>
            </a:endParaRPr>
          </a:p>
        </p:txBody>
      </p:sp>
      <p:sp>
        <p:nvSpPr>
          <p:cNvPr id="3" name="Rectangle 2"/>
          <p:cNvSpPr/>
          <p:nvPr/>
        </p:nvSpPr>
        <p:spPr>
          <a:xfrm>
            <a:off x="0" y="159774"/>
            <a:ext cx="4572000" cy="1692771"/>
          </a:xfrm>
          <a:prstGeom prst="rect">
            <a:avLst/>
          </a:prstGeom>
        </p:spPr>
        <p:txBody>
          <a:bodyPr>
            <a:spAutoFit/>
          </a:bodyPr>
          <a:lstStyle/>
          <a:p>
            <a:r>
              <a:rPr lang="en-US" sz="3200" b="1" dirty="0" smtClean="0"/>
              <a:t>Crash </a:t>
            </a:r>
            <a:r>
              <a:rPr lang="en-US" sz="3200" b="1" dirty="0"/>
              <a:t>Density  </a:t>
            </a:r>
          </a:p>
          <a:p>
            <a:endParaRPr lang="en-US" dirty="0"/>
          </a:p>
          <a:p>
            <a:r>
              <a:rPr lang="en-US" dirty="0"/>
              <a:t>All Crashes </a:t>
            </a:r>
            <a:r>
              <a:rPr lang="en-US" dirty="0" smtClean="0"/>
              <a:t>2006-2015</a:t>
            </a:r>
            <a:endParaRPr lang="en-US" dirty="0"/>
          </a:p>
          <a:p>
            <a:r>
              <a:rPr lang="en-US" dirty="0" smtClean="0"/>
              <a:t>Within </a:t>
            </a:r>
            <a:r>
              <a:rPr lang="en-US" dirty="0"/>
              <a:t>a 100 </a:t>
            </a:r>
            <a:r>
              <a:rPr lang="en-US" dirty="0" smtClean="0"/>
              <a:t>Meter (328 </a:t>
            </a:r>
            <a:r>
              <a:rPr lang="en-US" dirty="0" err="1" smtClean="0"/>
              <a:t>ft</a:t>
            </a:r>
            <a:r>
              <a:rPr lang="en-US" dirty="0" smtClean="0"/>
              <a:t>) </a:t>
            </a:r>
            <a:r>
              <a:rPr lang="en-US" dirty="0"/>
              <a:t>Radius of Each Other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2092"/>
            <a:ext cx="9144000" cy="3325091"/>
          </a:xfrm>
          <a:prstGeom prst="rect">
            <a:avLst/>
          </a:prstGeom>
        </p:spPr>
      </p:pic>
    </p:spTree>
    <p:extLst>
      <p:ext uri="{BB962C8B-B14F-4D97-AF65-F5344CB8AC3E}">
        <p14:creationId xmlns:p14="http://schemas.microsoft.com/office/powerpoint/2010/main" val="510452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228600"/>
            <a:ext cx="5299364" cy="6858000"/>
          </a:xfrm>
          <a:prstGeom prst="rect">
            <a:avLst/>
          </a:prstGeom>
        </p:spPr>
      </p:pic>
    </p:spTree>
    <p:extLst>
      <p:ext uri="{BB962C8B-B14F-4D97-AF65-F5344CB8AC3E}">
        <p14:creationId xmlns:p14="http://schemas.microsoft.com/office/powerpoint/2010/main" val="185811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a:solidFill>
            <a:schemeClr val="accent5">
              <a:lumMod val="60000"/>
              <a:lumOff val="40000"/>
            </a:schemeClr>
          </a:solidFill>
        </p:spPr>
        <p:txBody>
          <a:bodyPr>
            <a:normAutofit/>
          </a:bodyPr>
          <a:lstStyle/>
          <a:p>
            <a:r>
              <a:rPr lang="en-US" sz="4400" b="1" dirty="0" smtClean="0">
                <a:latin typeface="+mn-lt"/>
              </a:rPr>
              <a:t>Performance Measures</a:t>
            </a:r>
            <a:r>
              <a:rPr lang="en-US" sz="4000" b="1" dirty="0" smtClean="0">
                <a:latin typeface="+mn-lt"/>
              </a:rPr>
              <a:t>:</a:t>
            </a:r>
            <a:endParaRPr lang="en-US" sz="4000" b="1" dirty="0">
              <a:latin typeface="+mn-lt"/>
            </a:endParaRPr>
          </a:p>
        </p:txBody>
      </p:sp>
      <p:sp>
        <p:nvSpPr>
          <p:cNvPr id="3" name="Content Placeholder 2"/>
          <p:cNvSpPr>
            <a:spLocks noGrp="1"/>
          </p:cNvSpPr>
          <p:nvPr>
            <p:ph idx="1"/>
          </p:nvPr>
        </p:nvSpPr>
        <p:spPr>
          <a:xfrm>
            <a:off x="627660" y="1371600"/>
            <a:ext cx="7886700" cy="5105400"/>
          </a:xfrm>
        </p:spPr>
        <p:txBody>
          <a:bodyPr>
            <a:normAutofit fontScale="77500" lnSpcReduction="20000"/>
          </a:bodyPr>
          <a:lstStyle/>
          <a:p>
            <a:pPr marL="0" indent="0">
              <a:buNone/>
            </a:pPr>
            <a:endParaRPr lang="en-US" sz="2800" b="1" dirty="0" smtClean="0"/>
          </a:p>
          <a:p>
            <a:pPr marL="0" indent="0">
              <a:buNone/>
            </a:pPr>
            <a:r>
              <a:rPr lang="en-US" sz="2800" b="1" dirty="0" smtClean="0"/>
              <a:t>FHWA Safety Performance Measure final rule established five performance measures utilizing five year moving averages:</a:t>
            </a:r>
          </a:p>
          <a:p>
            <a:pPr marL="0" indent="0">
              <a:buNone/>
            </a:pPr>
            <a:endParaRPr lang="en-US" sz="2800" b="1" dirty="0" smtClean="0"/>
          </a:p>
          <a:p>
            <a:pPr lvl="0"/>
            <a:r>
              <a:rPr lang="en-US" sz="3200" dirty="0"/>
              <a:t>Numbers of </a:t>
            </a:r>
            <a:r>
              <a:rPr lang="en-US" sz="3200" dirty="0" smtClean="0"/>
              <a:t>Fatalities</a:t>
            </a:r>
          </a:p>
          <a:p>
            <a:pPr marL="0" lvl="0" indent="0">
              <a:buNone/>
            </a:pPr>
            <a:endParaRPr lang="en-US" sz="3200" dirty="0"/>
          </a:p>
          <a:p>
            <a:pPr lvl="0"/>
            <a:r>
              <a:rPr lang="en-US" sz="3200" dirty="0"/>
              <a:t>Rate of Fatalities per 100 million Vehicle Miles Traveled (VMT</a:t>
            </a:r>
            <a:r>
              <a:rPr lang="en-US" sz="3200" dirty="0" smtClean="0"/>
              <a:t>)</a:t>
            </a:r>
          </a:p>
          <a:p>
            <a:pPr lvl="0"/>
            <a:endParaRPr lang="en-US" sz="3200" dirty="0"/>
          </a:p>
          <a:p>
            <a:pPr lvl="0"/>
            <a:r>
              <a:rPr lang="en-US" sz="3200" dirty="0"/>
              <a:t>Number of Serious </a:t>
            </a:r>
            <a:r>
              <a:rPr lang="en-US" sz="3200" dirty="0" smtClean="0"/>
              <a:t>Injuries</a:t>
            </a:r>
          </a:p>
          <a:p>
            <a:pPr lvl="0"/>
            <a:endParaRPr lang="en-US" sz="3200" dirty="0"/>
          </a:p>
          <a:p>
            <a:pPr lvl="0"/>
            <a:r>
              <a:rPr lang="en-US" sz="3200" dirty="0"/>
              <a:t>Rate of Serious </a:t>
            </a:r>
            <a:r>
              <a:rPr lang="en-US" sz="3200" dirty="0" smtClean="0"/>
              <a:t>Injuries</a:t>
            </a:r>
          </a:p>
          <a:p>
            <a:pPr lvl="0"/>
            <a:endParaRPr lang="en-US" sz="3200" dirty="0"/>
          </a:p>
          <a:p>
            <a:pPr lvl="0"/>
            <a:r>
              <a:rPr lang="en-US" sz="3200" dirty="0"/>
              <a:t>Number of Non-Motorized Fatalities and Non-Motorized Serious Injuries.</a:t>
            </a:r>
          </a:p>
          <a:p>
            <a:endParaRPr lang="en-US" dirty="0"/>
          </a:p>
        </p:txBody>
      </p:sp>
    </p:spTree>
    <p:extLst>
      <p:ext uri="{BB962C8B-B14F-4D97-AF65-F5344CB8AC3E}">
        <p14:creationId xmlns:p14="http://schemas.microsoft.com/office/powerpoint/2010/main" val="3651302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83578096"/>
              </p:ext>
            </p:extLst>
          </p:nvPr>
        </p:nvGraphicFramePr>
        <p:xfrm>
          <a:off x="457201" y="990600"/>
          <a:ext cx="7871952" cy="5444452"/>
        </p:xfrm>
        <a:graphic>
          <a:graphicData uri="http://schemas.openxmlformats.org/drawingml/2006/table">
            <a:tbl>
              <a:tblPr firstRow="1" firstCol="1" bandRow="1">
                <a:tableStyleId>{B301B821-A1FF-4177-AEE7-76D212191A09}</a:tableStyleId>
              </a:tblPr>
              <a:tblGrid>
                <a:gridCol w="1170263">
                  <a:extLst>
                    <a:ext uri="{9D8B030D-6E8A-4147-A177-3AD203B41FA5}">
                      <a16:colId xmlns:a16="http://schemas.microsoft.com/office/drawing/2014/main" val="3350582852"/>
                    </a:ext>
                  </a:extLst>
                </a:gridCol>
                <a:gridCol w="1676696">
                  <a:extLst>
                    <a:ext uri="{9D8B030D-6E8A-4147-A177-3AD203B41FA5}">
                      <a16:colId xmlns:a16="http://schemas.microsoft.com/office/drawing/2014/main" val="2669830856"/>
                    </a:ext>
                  </a:extLst>
                </a:gridCol>
                <a:gridCol w="2385289">
                  <a:extLst>
                    <a:ext uri="{9D8B030D-6E8A-4147-A177-3AD203B41FA5}">
                      <a16:colId xmlns:a16="http://schemas.microsoft.com/office/drawing/2014/main" val="2285546511"/>
                    </a:ext>
                  </a:extLst>
                </a:gridCol>
                <a:gridCol w="1538896">
                  <a:extLst>
                    <a:ext uri="{9D8B030D-6E8A-4147-A177-3AD203B41FA5}">
                      <a16:colId xmlns:a16="http://schemas.microsoft.com/office/drawing/2014/main" val="4179488523"/>
                    </a:ext>
                  </a:extLst>
                </a:gridCol>
                <a:gridCol w="1100808">
                  <a:extLst>
                    <a:ext uri="{9D8B030D-6E8A-4147-A177-3AD203B41FA5}">
                      <a16:colId xmlns:a16="http://schemas.microsoft.com/office/drawing/2014/main" val="853923987"/>
                    </a:ext>
                  </a:extLst>
                </a:gridCol>
              </a:tblGrid>
              <a:tr h="538877">
                <a:tc>
                  <a:txBody>
                    <a:bodyPr/>
                    <a:lstStyle/>
                    <a:p>
                      <a:pPr marL="0" marR="0" algn="ctr">
                        <a:spcBef>
                          <a:spcPts val="0"/>
                        </a:spcBef>
                        <a:spcAft>
                          <a:spcPts val="0"/>
                        </a:spcAft>
                      </a:pPr>
                      <a:r>
                        <a:rPr lang="en-US" sz="1800" dirty="0">
                          <a:effectLst/>
                        </a:rPr>
                        <a:t>Road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tc>
                  <a:txBody>
                    <a:bodyPr/>
                    <a:lstStyle/>
                    <a:p>
                      <a:pPr marL="0" marR="0" algn="ctr">
                        <a:spcBef>
                          <a:spcPts val="0"/>
                        </a:spcBef>
                        <a:spcAft>
                          <a:spcPts val="0"/>
                        </a:spcAft>
                      </a:pPr>
                      <a:r>
                        <a:rPr lang="en-US" sz="1800" dirty="0">
                          <a:effectLst/>
                        </a:rPr>
                        <a:t>From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tc>
                  <a:txBody>
                    <a:bodyPr/>
                    <a:lstStyle/>
                    <a:p>
                      <a:pPr marL="0" marR="0" algn="ctr">
                        <a:spcBef>
                          <a:spcPts val="0"/>
                        </a:spcBef>
                        <a:spcAft>
                          <a:spcPts val="0"/>
                        </a:spcAft>
                      </a:pPr>
                      <a:r>
                        <a:rPr lang="en-US" sz="1800" dirty="0">
                          <a:effectLst/>
                        </a:rPr>
                        <a:t>To</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tc>
                  <a:txBody>
                    <a:bodyPr/>
                    <a:lstStyle/>
                    <a:p>
                      <a:pPr marL="0" marR="0" algn="ctr">
                        <a:spcBef>
                          <a:spcPts val="0"/>
                        </a:spcBef>
                        <a:spcAft>
                          <a:spcPts val="0"/>
                        </a:spcAft>
                      </a:pPr>
                      <a:r>
                        <a:rPr lang="en-US" sz="1800" dirty="0">
                          <a:effectLst/>
                        </a:rPr>
                        <a:t>Jurisdiction</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tc>
                  <a:txBody>
                    <a:bodyPr/>
                    <a:lstStyle/>
                    <a:p>
                      <a:pPr marL="0" marR="0" algn="ctr">
                        <a:spcBef>
                          <a:spcPts val="0"/>
                        </a:spcBef>
                        <a:spcAft>
                          <a:spcPts val="0"/>
                        </a:spcAft>
                      </a:pPr>
                      <a:r>
                        <a:rPr lang="en-US" sz="1800" dirty="0">
                          <a:effectLst/>
                        </a:rPr>
                        <a:t>Crashes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extLst>
                  <a:ext uri="{0D108BD9-81ED-4DB2-BD59-A6C34878D82A}">
                    <a16:rowId xmlns:a16="http://schemas.microsoft.com/office/drawing/2014/main" val="2425264964"/>
                  </a:ext>
                </a:extLst>
              </a:tr>
              <a:tr h="348484">
                <a:tc>
                  <a:txBody>
                    <a:bodyPr/>
                    <a:lstStyle/>
                    <a:p>
                      <a:pPr algn="ctr" fontAlgn="b"/>
                      <a:r>
                        <a:rPr lang="en-US" sz="1800" u="none" strike="noStrike" dirty="0">
                          <a:effectLst/>
                        </a:rPr>
                        <a:t>S 11th St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Wrightman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Chestnut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Niles Twp</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154</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65564611"/>
                  </a:ext>
                </a:extLst>
              </a:tr>
              <a:tr h="481152">
                <a:tc>
                  <a:txBody>
                    <a:bodyPr/>
                    <a:lstStyle/>
                    <a:p>
                      <a:pPr algn="ctr" fontAlgn="b"/>
                      <a:r>
                        <a:rPr lang="en-US" sz="1800" u="none" strike="noStrike" dirty="0">
                          <a:effectLst/>
                        </a:rPr>
                        <a:t>S 11th St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Moore </a:t>
                      </a:r>
                      <a:r>
                        <a:rPr lang="en-US" sz="1800" u="none" strike="noStrike" dirty="0" err="1">
                          <a:effectLst/>
                        </a:rPr>
                        <a:t>Dr</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Bell Rd</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Niles Twp</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154</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15312621"/>
                  </a:ext>
                </a:extLst>
              </a:tr>
              <a:tr h="348484">
                <a:tc>
                  <a:txBody>
                    <a:bodyPr/>
                    <a:lstStyle/>
                    <a:p>
                      <a:pPr algn="ctr" fontAlgn="b"/>
                      <a:r>
                        <a:rPr lang="en-US" sz="1800" u="none" strike="noStrike">
                          <a:effectLst/>
                        </a:rPr>
                        <a:t>US 12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Bell Rd</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Gumwood Rd</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Milton Twp</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152</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34117921"/>
                  </a:ext>
                </a:extLst>
              </a:tr>
              <a:tr h="522728">
                <a:tc>
                  <a:txBody>
                    <a:bodyPr/>
                    <a:lstStyle/>
                    <a:p>
                      <a:pPr algn="ctr" fontAlgn="b"/>
                      <a:r>
                        <a:rPr lang="en-US" sz="1800" u="none" strike="noStrike">
                          <a:effectLst/>
                        </a:rPr>
                        <a:t>S 11th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Lambert St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Silverbrook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Niles</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118</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4418684"/>
                  </a:ext>
                </a:extLst>
              </a:tr>
              <a:tr h="548233">
                <a:tc>
                  <a:txBody>
                    <a:bodyPr/>
                    <a:lstStyle/>
                    <a:p>
                      <a:pPr algn="ctr" fontAlgn="b"/>
                      <a:r>
                        <a:rPr lang="en-US" sz="1800" u="none" strike="noStrike">
                          <a:effectLst/>
                        </a:rPr>
                        <a:t>S 11th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Ontario Rd</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800" u="none" strike="noStrike" dirty="0">
                          <a:effectLst/>
                        </a:rPr>
                        <a:t>E Bertrand Rd &amp; W Bertrand Rd</a:t>
                      </a:r>
                      <a:endParaRPr lang="de-DE"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Niles Twp</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107</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06005968"/>
                  </a:ext>
                </a:extLst>
              </a:tr>
              <a:tr h="481152">
                <a:tc>
                  <a:txBody>
                    <a:bodyPr/>
                    <a:lstStyle/>
                    <a:p>
                      <a:pPr algn="ctr" fontAlgn="b"/>
                      <a:r>
                        <a:rPr lang="en-US" sz="1800" u="none" strike="noStrike">
                          <a:effectLst/>
                        </a:rPr>
                        <a:t>S 11th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Silverbrook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Superior St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Niles</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104</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45307015"/>
                  </a:ext>
                </a:extLst>
              </a:tr>
              <a:tr h="548233">
                <a:tc>
                  <a:txBody>
                    <a:bodyPr/>
                    <a:lstStyle/>
                    <a:p>
                      <a:pPr algn="ctr" fontAlgn="b"/>
                      <a:r>
                        <a:rPr lang="en-US" sz="1800" u="none" strike="noStrike">
                          <a:effectLst/>
                        </a:rPr>
                        <a:t>Broadway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S 9th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E Main St &amp; N 10th St &amp; S 10th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95</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12337371"/>
                  </a:ext>
                </a:extLst>
              </a:tr>
              <a:tr h="481152">
                <a:tc>
                  <a:txBody>
                    <a:bodyPr/>
                    <a:lstStyle/>
                    <a:p>
                      <a:pPr algn="ctr" fontAlgn="b"/>
                      <a:r>
                        <a:rPr lang="en-US" sz="1800" u="none" strike="noStrike">
                          <a:effectLst/>
                        </a:rPr>
                        <a:t>S 11th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Fort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Marion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86</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65375168"/>
                  </a:ext>
                </a:extLst>
              </a:tr>
              <a:tr h="548233">
                <a:tc>
                  <a:txBody>
                    <a:bodyPr/>
                    <a:lstStyle/>
                    <a:p>
                      <a:pPr algn="ctr" fontAlgn="b"/>
                      <a:r>
                        <a:rPr lang="en-US" sz="1800" u="none" strike="noStrike">
                          <a:effectLst/>
                        </a:rPr>
                        <a:t>S 11th St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de-DE" sz="1800" u="none" strike="noStrike">
                          <a:effectLst/>
                        </a:rPr>
                        <a:t>E Bertrand Rd &amp; W Bertrand Rd</a:t>
                      </a:r>
                      <a:endParaRPr lang="de-DE"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De Witt Ave</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Niles Twp</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80</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25731841"/>
                  </a:ext>
                </a:extLst>
              </a:tr>
              <a:tr h="548233">
                <a:tc>
                  <a:txBody>
                    <a:bodyPr/>
                    <a:lstStyle/>
                    <a:p>
                      <a:pPr algn="ctr" fontAlgn="b"/>
                      <a:r>
                        <a:rPr lang="en-US" sz="1800" u="none" strike="noStrike">
                          <a:effectLst/>
                        </a:rPr>
                        <a:t>E Pulaski Hwy</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High Bridge Rd</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Bakertown Rd</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a:effectLst/>
                        </a:rPr>
                        <a:t>Bertrand Twp</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80</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27736428"/>
                  </a:ext>
                </a:extLst>
              </a:tr>
            </a:tbl>
          </a:graphicData>
        </a:graphic>
      </p:graphicFrame>
      <p:sp>
        <p:nvSpPr>
          <p:cNvPr id="4" name="TextBox 3"/>
          <p:cNvSpPr txBox="1"/>
          <p:nvPr/>
        </p:nvSpPr>
        <p:spPr>
          <a:xfrm>
            <a:off x="457201" y="228600"/>
            <a:ext cx="7871951" cy="707886"/>
          </a:xfrm>
          <a:prstGeom prst="rect">
            <a:avLst/>
          </a:prstGeom>
          <a:solidFill>
            <a:schemeClr val="accent5">
              <a:lumMod val="60000"/>
              <a:lumOff val="40000"/>
            </a:schemeClr>
          </a:solidFill>
        </p:spPr>
        <p:txBody>
          <a:bodyPr wrap="square" rtlCol="0">
            <a:spAutoFit/>
          </a:bodyPr>
          <a:lstStyle/>
          <a:p>
            <a:pPr algn="ctr" defTabSz="685800" eaLnBrk="1" fontAlgn="auto" hangingPunct="1">
              <a:spcBef>
                <a:spcPts val="0"/>
              </a:spcBef>
              <a:spcAft>
                <a:spcPts val="0"/>
              </a:spcAft>
            </a:pPr>
            <a:r>
              <a:rPr lang="en-US" sz="4000" b="1" dirty="0">
                <a:solidFill>
                  <a:prstClr val="black"/>
                </a:solidFill>
                <a:latin typeface="Calibri" panose="020F0502020204030204"/>
                <a:cs typeface="+mn-cs"/>
              </a:rPr>
              <a:t>Highest</a:t>
            </a:r>
            <a:r>
              <a:rPr lang="en-US" sz="3600" b="1" dirty="0">
                <a:solidFill>
                  <a:prstClr val="black"/>
                </a:solidFill>
                <a:latin typeface="Calibri" panose="020F0502020204030204"/>
                <a:cs typeface="+mn-cs"/>
              </a:rPr>
              <a:t> Crash </a:t>
            </a:r>
            <a:r>
              <a:rPr lang="en-US" sz="3600" b="1" dirty="0" smtClean="0">
                <a:solidFill>
                  <a:prstClr val="black"/>
                </a:solidFill>
                <a:latin typeface="Calibri" panose="020F0502020204030204"/>
                <a:cs typeface="+mn-cs"/>
              </a:rPr>
              <a:t>Road Segments</a:t>
            </a:r>
            <a:endParaRPr lang="en-US" sz="3600" b="1" dirty="0">
              <a:solidFill>
                <a:prstClr val="black"/>
              </a:solidFill>
              <a:latin typeface="Calibri" panose="020F0502020204030204"/>
              <a:cs typeface="+mn-cs"/>
            </a:endParaRPr>
          </a:p>
        </p:txBody>
      </p:sp>
    </p:spTree>
    <p:extLst>
      <p:ext uri="{BB962C8B-B14F-4D97-AF65-F5344CB8AC3E}">
        <p14:creationId xmlns:p14="http://schemas.microsoft.com/office/powerpoint/2010/main" val="705159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90751185"/>
              </p:ext>
            </p:extLst>
          </p:nvPr>
        </p:nvGraphicFramePr>
        <p:xfrm>
          <a:off x="304797" y="1142999"/>
          <a:ext cx="8382004" cy="5390195"/>
        </p:xfrm>
        <a:graphic>
          <a:graphicData uri="http://schemas.openxmlformats.org/drawingml/2006/table">
            <a:tbl>
              <a:tblPr firstRow="1" firstCol="1" bandRow="1">
                <a:tableStyleId>{B301B821-A1FF-4177-AEE7-76D212191A09}</a:tableStyleId>
              </a:tblPr>
              <a:tblGrid>
                <a:gridCol w="4257230">
                  <a:extLst>
                    <a:ext uri="{9D8B030D-6E8A-4147-A177-3AD203B41FA5}">
                      <a16:colId xmlns:a16="http://schemas.microsoft.com/office/drawing/2014/main" val="3584774929"/>
                    </a:ext>
                  </a:extLst>
                </a:gridCol>
                <a:gridCol w="1610173">
                  <a:extLst>
                    <a:ext uri="{9D8B030D-6E8A-4147-A177-3AD203B41FA5}">
                      <a16:colId xmlns:a16="http://schemas.microsoft.com/office/drawing/2014/main" val="3456891092"/>
                    </a:ext>
                  </a:extLst>
                </a:gridCol>
                <a:gridCol w="2514601">
                  <a:extLst>
                    <a:ext uri="{9D8B030D-6E8A-4147-A177-3AD203B41FA5}">
                      <a16:colId xmlns:a16="http://schemas.microsoft.com/office/drawing/2014/main" val="3202205620"/>
                    </a:ext>
                  </a:extLst>
                </a:gridCol>
              </a:tblGrid>
              <a:tr h="777078">
                <a:tc>
                  <a:txBody>
                    <a:bodyPr/>
                    <a:lstStyle/>
                    <a:p>
                      <a:pPr marL="0" marR="0" algn="ctr">
                        <a:spcBef>
                          <a:spcPts val="0"/>
                        </a:spcBef>
                        <a:spcAft>
                          <a:spcPts val="0"/>
                        </a:spcAft>
                      </a:pPr>
                      <a:r>
                        <a:rPr lang="en-US" sz="1800" dirty="0">
                          <a:effectLst/>
                        </a:rPr>
                        <a:t>Intersection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smtClean="0">
                          <a:effectLst/>
                        </a:rPr>
                        <a:t>Jurisdiction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Number of Crashes 2006-2015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242619890"/>
                  </a:ext>
                </a:extLst>
              </a:tr>
              <a:tr h="349572">
                <a:tc>
                  <a:txBody>
                    <a:bodyPr/>
                    <a:lstStyle/>
                    <a:p>
                      <a:pPr algn="ctr" fontAlgn="b"/>
                      <a:r>
                        <a:rPr lang="en-US" sz="1800" b="0" i="0" u="none" strike="noStrike" dirty="0" err="1">
                          <a:solidFill>
                            <a:srgbClr val="000000"/>
                          </a:solidFill>
                          <a:effectLst/>
                          <a:latin typeface="Calibri" panose="020F0502020204030204" pitchFamily="34" charset="0"/>
                        </a:rPr>
                        <a:t>Silverbrook</a:t>
                      </a:r>
                      <a:r>
                        <a:rPr lang="en-US" sz="1800" b="0" i="0" u="none" strike="noStrike" dirty="0">
                          <a:solidFill>
                            <a:srgbClr val="000000"/>
                          </a:solidFill>
                          <a:effectLst/>
                          <a:latin typeface="Calibri" panose="020F0502020204030204" pitchFamily="34" charset="0"/>
                        </a:rPr>
                        <a:t> St &amp; S 11th St</a:t>
                      </a: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236</a:t>
                      </a:r>
                    </a:p>
                  </a:txBody>
                  <a:tcPr marL="9525" marR="9525" marT="9525" marB="0" anchor="ctr"/>
                </a:tc>
                <a:extLst>
                  <a:ext uri="{0D108BD9-81ED-4DB2-BD59-A6C34878D82A}">
                    <a16:rowId xmlns:a16="http://schemas.microsoft.com/office/drawing/2014/main" val="3739498104"/>
                  </a:ext>
                </a:extLst>
              </a:tr>
              <a:tr h="349572">
                <a:tc>
                  <a:txBody>
                    <a:bodyPr/>
                    <a:lstStyle/>
                    <a:p>
                      <a:pPr algn="ctr" fontAlgn="b"/>
                      <a:r>
                        <a:rPr lang="en-US" sz="1800" b="0" i="0" u="none" strike="noStrike" dirty="0">
                          <a:solidFill>
                            <a:srgbClr val="000000"/>
                          </a:solidFill>
                          <a:effectLst/>
                          <a:latin typeface="Calibri" panose="020F0502020204030204" pitchFamily="34" charset="0"/>
                        </a:rPr>
                        <a:t>Bell Rd &amp; S 11th St</a:t>
                      </a: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Niles </a:t>
                      </a:r>
                      <a:r>
                        <a:rPr lang="en-US" sz="1800" b="0" i="0" u="none" strike="noStrike" dirty="0" err="1" smtClean="0">
                          <a:solidFill>
                            <a:srgbClr val="000000"/>
                          </a:solidFill>
                          <a:effectLst/>
                          <a:latin typeface="Calibri" panose="020F0502020204030204" pitchFamily="34" charset="0"/>
                        </a:rPr>
                        <a:t>Twp</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227</a:t>
                      </a:r>
                    </a:p>
                  </a:txBody>
                  <a:tcPr marL="9525" marR="9525" marT="9525" marB="0" anchor="ctr"/>
                </a:tc>
                <a:extLst>
                  <a:ext uri="{0D108BD9-81ED-4DB2-BD59-A6C34878D82A}">
                    <a16:rowId xmlns:a16="http://schemas.microsoft.com/office/drawing/2014/main" val="4280580823"/>
                  </a:ext>
                </a:extLst>
              </a:tr>
              <a:tr h="349572">
                <a:tc>
                  <a:txBody>
                    <a:bodyPr/>
                    <a:lstStyle/>
                    <a:p>
                      <a:pPr algn="ctr" fontAlgn="b"/>
                      <a:r>
                        <a:rPr lang="en-US" sz="1800" b="0" i="0" u="none" strike="noStrike">
                          <a:solidFill>
                            <a:srgbClr val="000000"/>
                          </a:solidFill>
                          <a:effectLst/>
                          <a:latin typeface="Calibri" panose="020F0502020204030204" pitchFamily="34" charset="0"/>
                        </a:rPr>
                        <a:t>Chestnut &amp; S 11th St</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Niles </a:t>
                      </a:r>
                      <a:r>
                        <a:rPr lang="en-US" sz="1800" b="0" i="0" u="none" strike="noStrike" dirty="0" err="1">
                          <a:solidFill>
                            <a:srgbClr val="000000"/>
                          </a:solidFill>
                          <a:effectLst/>
                          <a:latin typeface="Calibri" panose="020F0502020204030204" pitchFamily="34" charset="0"/>
                        </a:rPr>
                        <a:t>Twp</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191</a:t>
                      </a:r>
                    </a:p>
                  </a:txBody>
                  <a:tcPr marL="9525" marR="9525" marT="9525" marB="0" anchor="ctr"/>
                </a:tc>
                <a:extLst>
                  <a:ext uri="{0D108BD9-81ED-4DB2-BD59-A6C34878D82A}">
                    <a16:rowId xmlns:a16="http://schemas.microsoft.com/office/drawing/2014/main" val="1678181676"/>
                  </a:ext>
                </a:extLst>
              </a:tr>
              <a:tr h="349572">
                <a:tc>
                  <a:txBody>
                    <a:bodyPr/>
                    <a:lstStyle/>
                    <a:p>
                      <a:pPr algn="ctr" fontAlgn="b"/>
                      <a:r>
                        <a:rPr lang="en-US" sz="1800" b="0" i="0" u="none" strike="noStrike">
                          <a:solidFill>
                            <a:srgbClr val="000000"/>
                          </a:solidFill>
                          <a:effectLst/>
                          <a:latin typeface="Calibri" panose="020F0502020204030204" pitchFamily="34" charset="0"/>
                        </a:rPr>
                        <a:t>E Main St &amp; Broadway St &amp; N 10th St &amp; S 10th St</a:t>
                      </a: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 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174</a:t>
                      </a:r>
                    </a:p>
                  </a:txBody>
                  <a:tcPr marL="9525" marR="9525" marT="9525" marB="0" anchor="ctr"/>
                </a:tc>
                <a:extLst>
                  <a:ext uri="{0D108BD9-81ED-4DB2-BD59-A6C34878D82A}">
                    <a16:rowId xmlns:a16="http://schemas.microsoft.com/office/drawing/2014/main" val="920806004"/>
                  </a:ext>
                </a:extLst>
              </a:tr>
              <a:tr h="349572">
                <a:tc>
                  <a:txBody>
                    <a:bodyPr/>
                    <a:lstStyle/>
                    <a:p>
                      <a:pPr algn="ctr" fontAlgn="b"/>
                      <a:r>
                        <a:rPr lang="en-US" sz="1800" b="0" i="0" u="none" strike="noStrike" dirty="0">
                          <a:solidFill>
                            <a:srgbClr val="000000"/>
                          </a:solidFill>
                          <a:effectLst/>
                          <a:latin typeface="Calibri" panose="020F0502020204030204" pitchFamily="34" charset="0"/>
                        </a:rPr>
                        <a:t>N 5th St &amp; E Main St</a:t>
                      </a: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 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155</a:t>
                      </a:r>
                    </a:p>
                  </a:txBody>
                  <a:tcPr marL="9525" marR="9525" marT="9525" marB="0" anchor="ctr"/>
                </a:tc>
                <a:extLst>
                  <a:ext uri="{0D108BD9-81ED-4DB2-BD59-A6C34878D82A}">
                    <a16:rowId xmlns:a16="http://schemas.microsoft.com/office/drawing/2014/main" val="517982181"/>
                  </a:ext>
                </a:extLst>
              </a:tr>
              <a:tr h="576773">
                <a:tc>
                  <a:txBody>
                    <a:bodyPr/>
                    <a:lstStyle/>
                    <a:p>
                      <a:pPr algn="ctr" fontAlgn="b"/>
                      <a:r>
                        <a:rPr lang="en-US" sz="1800" b="0" i="0" u="none" strike="noStrike">
                          <a:solidFill>
                            <a:srgbClr val="000000"/>
                          </a:solidFill>
                          <a:effectLst/>
                          <a:latin typeface="Calibri" panose="020F0502020204030204" pitchFamily="34" charset="0"/>
                        </a:rPr>
                        <a:t>S 11th St &amp; Lawndale St</a:t>
                      </a: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Niles </a:t>
                      </a:r>
                      <a:r>
                        <a:rPr lang="en-US" sz="1800" b="0" i="0" u="none" strike="noStrike" dirty="0" err="1">
                          <a:solidFill>
                            <a:srgbClr val="000000"/>
                          </a:solidFill>
                          <a:effectLst/>
                          <a:latin typeface="Calibri" panose="020F0502020204030204" pitchFamily="34" charset="0"/>
                        </a:rPr>
                        <a:t>Twp</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150</a:t>
                      </a:r>
                    </a:p>
                  </a:txBody>
                  <a:tcPr marL="9525" marR="9525" marT="9525" marB="0" anchor="ctr"/>
                </a:tc>
                <a:extLst>
                  <a:ext uri="{0D108BD9-81ED-4DB2-BD59-A6C34878D82A}">
                    <a16:rowId xmlns:a16="http://schemas.microsoft.com/office/drawing/2014/main" val="3305104227"/>
                  </a:ext>
                </a:extLst>
              </a:tr>
              <a:tr h="576773">
                <a:tc>
                  <a:txBody>
                    <a:bodyPr/>
                    <a:lstStyle/>
                    <a:p>
                      <a:pPr algn="ctr" fontAlgn="b"/>
                      <a:r>
                        <a:rPr lang="en-US" sz="1800" b="0" i="0" u="none" strike="noStrike" dirty="0">
                          <a:solidFill>
                            <a:srgbClr val="000000"/>
                          </a:solidFill>
                          <a:effectLst/>
                          <a:latin typeface="Calibri" panose="020F0502020204030204" pitchFamily="34" charset="0"/>
                        </a:rPr>
                        <a:t>N 3rd St &amp; Broadway St &amp; S 3rd St</a:t>
                      </a: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138</a:t>
                      </a:r>
                    </a:p>
                  </a:txBody>
                  <a:tcPr marL="9525" marR="9525" marT="9525" marB="0" anchor="ctr"/>
                </a:tc>
                <a:extLst>
                  <a:ext uri="{0D108BD9-81ED-4DB2-BD59-A6C34878D82A}">
                    <a16:rowId xmlns:a16="http://schemas.microsoft.com/office/drawing/2014/main" val="1746734875"/>
                  </a:ext>
                </a:extLst>
              </a:tr>
              <a:tr h="576773">
                <a:tc>
                  <a:txBody>
                    <a:bodyPr/>
                    <a:lstStyle/>
                    <a:p>
                      <a:pPr algn="ctr" fontAlgn="b"/>
                      <a:r>
                        <a:rPr lang="en-US" sz="1800" b="0" i="0" u="none" strike="noStrike">
                          <a:solidFill>
                            <a:srgbClr val="000000"/>
                          </a:solidFill>
                          <a:effectLst/>
                          <a:latin typeface="Calibri" panose="020F0502020204030204" pitchFamily="34" charset="0"/>
                        </a:rPr>
                        <a:t>S 11th St &amp; E Bertrand Rd &amp; W Bertrand Rd</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Niles </a:t>
                      </a:r>
                      <a:r>
                        <a:rPr lang="en-US" sz="1800" b="0" i="0" u="none" strike="noStrike" dirty="0" err="1">
                          <a:solidFill>
                            <a:srgbClr val="000000"/>
                          </a:solidFill>
                          <a:effectLst/>
                          <a:latin typeface="Calibri" panose="020F0502020204030204" pitchFamily="34" charset="0"/>
                        </a:rPr>
                        <a:t>Twp</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135</a:t>
                      </a:r>
                    </a:p>
                  </a:txBody>
                  <a:tcPr marL="9525" marR="9525" marT="9525" marB="0" anchor="ctr"/>
                </a:tc>
                <a:extLst>
                  <a:ext uri="{0D108BD9-81ED-4DB2-BD59-A6C34878D82A}">
                    <a16:rowId xmlns:a16="http://schemas.microsoft.com/office/drawing/2014/main" val="3223975063"/>
                  </a:ext>
                </a:extLst>
              </a:tr>
              <a:tr h="576773">
                <a:tc>
                  <a:txBody>
                    <a:bodyPr/>
                    <a:lstStyle/>
                    <a:p>
                      <a:pPr algn="ctr" fontAlgn="b"/>
                      <a:r>
                        <a:rPr lang="en-US" sz="1800" b="0" i="0" u="none" strike="noStrike">
                          <a:solidFill>
                            <a:srgbClr val="000000"/>
                          </a:solidFill>
                          <a:effectLst/>
                          <a:latin typeface="Calibri" panose="020F0502020204030204" pitchFamily="34" charset="0"/>
                        </a:rPr>
                        <a:t>N 2nd St &amp; S 2nd St &amp; E Main St</a:t>
                      </a: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128</a:t>
                      </a:r>
                    </a:p>
                  </a:txBody>
                  <a:tcPr marL="9525" marR="9525" marT="9525" marB="0" anchor="ctr"/>
                </a:tc>
                <a:extLst>
                  <a:ext uri="{0D108BD9-81ED-4DB2-BD59-A6C34878D82A}">
                    <a16:rowId xmlns:a16="http://schemas.microsoft.com/office/drawing/2014/main" val="3068835553"/>
                  </a:ext>
                </a:extLst>
              </a:tr>
              <a:tr h="349572">
                <a:tc>
                  <a:txBody>
                    <a:bodyPr/>
                    <a:lstStyle/>
                    <a:p>
                      <a:pPr algn="ctr" fontAlgn="b"/>
                      <a:r>
                        <a:rPr lang="en-US" sz="1800" b="0" i="0" u="none" strike="noStrike">
                          <a:solidFill>
                            <a:srgbClr val="000000"/>
                          </a:solidFill>
                          <a:effectLst/>
                          <a:latin typeface="Calibri" panose="020F0502020204030204" pitchFamily="34" charset="0"/>
                        </a:rPr>
                        <a:t>S 13th St &amp; Oak St &amp; E Main St</a:t>
                      </a: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125</a:t>
                      </a:r>
                    </a:p>
                  </a:txBody>
                  <a:tcPr marL="9525" marR="9525" marT="9525" marB="0" anchor="ctr"/>
                </a:tc>
                <a:extLst>
                  <a:ext uri="{0D108BD9-81ED-4DB2-BD59-A6C34878D82A}">
                    <a16:rowId xmlns:a16="http://schemas.microsoft.com/office/drawing/2014/main" val="3138875036"/>
                  </a:ext>
                </a:extLst>
              </a:tr>
            </a:tbl>
          </a:graphicData>
        </a:graphic>
      </p:graphicFrame>
      <p:sp>
        <p:nvSpPr>
          <p:cNvPr id="4" name="TextBox 3"/>
          <p:cNvSpPr txBox="1"/>
          <p:nvPr/>
        </p:nvSpPr>
        <p:spPr>
          <a:xfrm>
            <a:off x="304800" y="228600"/>
            <a:ext cx="8382000" cy="707886"/>
          </a:xfrm>
          <a:prstGeom prst="rect">
            <a:avLst/>
          </a:prstGeom>
          <a:solidFill>
            <a:schemeClr val="accent5">
              <a:lumMod val="60000"/>
              <a:lumOff val="40000"/>
            </a:schemeClr>
          </a:solidFill>
        </p:spPr>
        <p:txBody>
          <a:bodyPr wrap="square" rtlCol="0">
            <a:spAutoFit/>
          </a:bodyPr>
          <a:lstStyle/>
          <a:p>
            <a:pPr algn="ctr" defTabSz="685800" eaLnBrk="1" fontAlgn="auto" hangingPunct="1">
              <a:spcBef>
                <a:spcPts val="0"/>
              </a:spcBef>
              <a:spcAft>
                <a:spcPts val="0"/>
              </a:spcAft>
            </a:pPr>
            <a:r>
              <a:rPr lang="en-US" sz="4000" b="1" dirty="0">
                <a:solidFill>
                  <a:prstClr val="black"/>
                </a:solidFill>
                <a:latin typeface="Calibri" panose="020F0502020204030204"/>
                <a:cs typeface="+mn-cs"/>
              </a:rPr>
              <a:t>Highest </a:t>
            </a:r>
            <a:r>
              <a:rPr lang="en-US" sz="4000" b="1" dirty="0" smtClean="0">
                <a:solidFill>
                  <a:prstClr val="black"/>
                </a:solidFill>
                <a:latin typeface="Calibri" panose="020F0502020204030204"/>
                <a:cs typeface="+mn-cs"/>
              </a:rPr>
              <a:t>Crash Intersections</a:t>
            </a:r>
            <a:endParaRPr lang="en-US" sz="4000" b="1" dirty="0">
              <a:solidFill>
                <a:prstClr val="black"/>
              </a:solidFill>
              <a:latin typeface="Calibri" panose="020F0502020204030204"/>
              <a:cs typeface="+mn-cs"/>
            </a:endParaRPr>
          </a:p>
        </p:txBody>
      </p:sp>
    </p:spTree>
    <p:extLst>
      <p:ext uri="{BB962C8B-B14F-4D97-AF65-F5344CB8AC3E}">
        <p14:creationId xmlns:p14="http://schemas.microsoft.com/office/powerpoint/2010/main" val="1210233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52400"/>
            <a:ext cx="3821876" cy="2185214"/>
          </a:xfrm>
          <a:prstGeom prst="rect">
            <a:avLst/>
          </a:prstGeom>
          <a:noFill/>
        </p:spPr>
        <p:txBody>
          <a:bodyPr wrap="square" rtlCol="0">
            <a:spAutoFit/>
          </a:bodyPr>
          <a:lstStyle/>
          <a:p>
            <a:r>
              <a:rPr lang="en-US" sz="3200" b="1" dirty="0" smtClean="0">
                <a:latin typeface="+mn-lt"/>
              </a:rPr>
              <a:t>Fatal &amp; Serious Injury</a:t>
            </a:r>
          </a:p>
          <a:p>
            <a:r>
              <a:rPr lang="en-US" sz="3200" b="1" dirty="0" smtClean="0">
                <a:latin typeface="+mn-lt"/>
              </a:rPr>
              <a:t>Crash Density  </a:t>
            </a:r>
          </a:p>
          <a:p>
            <a:endParaRPr lang="en-US" dirty="0"/>
          </a:p>
          <a:p>
            <a:r>
              <a:rPr lang="en-US" dirty="0" smtClean="0"/>
              <a:t>2006-2015</a:t>
            </a:r>
          </a:p>
          <a:p>
            <a:r>
              <a:rPr lang="en-US" dirty="0" smtClean="0"/>
              <a:t>Within a 100 Meter (328 </a:t>
            </a:r>
            <a:r>
              <a:rPr lang="en-US" dirty="0" err="1" smtClean="0"/>
              <a:t>ft</a:t>
            </a:r>
            <a:r>
              <a:rPr lang="en-US" dirty="0" smtClean="0"/>
              <a:t>) Radius of Each Other </a:t>
            </a:r>
            <a:endParaRPr lang="en-US" dirty="0"/>
          </a:p>
        </p:txBody>
      </p:sp>
      <p:sp>
        <p:nvSpPr>
          <p:cNvPr id="4" name="Rectangle 3"/>
          <p:cNvSpPr/>
          <p:nvPr/>
        </p:nvSpPr>
        <p:spPr>
          <a:xfrm>
            <a:off x="4800600" y="304800"/>
            <a:ext cx="3200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485"/>
            <a:ext cx="9144000" cy="3325091"/>
          </a:xfrm>
          <a:prstGeom prst="rect">
            <a:avLst/>
          </a:prstGeom>
        </p:spPr>
      </p:pic>
    </p:spTree>
    <p:extLst>
      <p:ext uri="{BB962C8B-B14F-4D97-AF65-F5344CB8AC3E}">
        <p14:creationId xmlns:p14="http://schemas.microsoft.com/office/powerpoint/2010/main" val="2429456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439" y="381000"/>
            <a:ext cx="4572000" cy="1631216"/>
          </a:xfrm>
          <a:prstGeom prst="rect">
            <a:avLst/>
          </a:prstGeom>
        </p:spPr>
        <p:txBody>
          <a:bodyPr>
            <a:spAutoFit/>
          </a:bodyPr>
          <a:lstStyle/>
          <a:p>
            <a:r>
              <a:rPr lang="en-US" sz="3200" b="1" dirty="0" smtClean="0"/>
              <a:t>Location of Fatal Crashes</a:t>
            </a:r>
            <a:endParaRPr lang="en-US" sz="3200" b="1" dirty="0"/>
          </a:p>
          <a:p>
            <a:endParaRPr lang="en-US" dirty="0"/>
          </a:p>
          <a:p>
            <a:r>
              <a:rPr lang="en-US" dirty="0" smtClean="0"/>
              <a:t>2006-2015</a:t>
            </a:r>
            <a:endParaRPr lang="en-US" dirty="0"/>
          </a:p>
        </p:txBody>
      </p:sp>
      <p:sp>
        <p:nvSpPr>
          <p:cNvPr id="4" name="Rectangle 3"/>
          <p:cNvSpPr/>
          <p:nvPr/>
        </p:nvSpPr>
        <p:spPr>
          <a:xfrm>
            <a:off x="4724400" y="152400"/>
            <a:ext cx="2667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 y="2590800"/>
            <a:ext cx="9144000" cy="3325091"/>
          </a:xfrm>
          <a:prstGeom prst="rect">
            <a:avLst/>
          </a:prstGeom>
        </p:spPr>
      </p:pic>
    </p:spTree>
    <p:extLst>
      <p:ext uri="{BB962C8B-B14F-4D97-AF65-F5344CB8AC3E}">
        <p14:creationId xmlns:p14="http://schemas.microsoft.com/office/powerpoint/2010/main" val="356749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86359162"/>
              </p:ext>
            </p:extLst>
          </p:nvPr>
        </p:nvGraphicFramePr>
        <p:xfrm>
          <a:off x="457201" y="990600"/>
          <a:ext cx="7871952" cy="5481906"/>
        </p:xfrm>
        <a:graphic>
          <a:graphicData uri="http://schemas.openxmlformats.org/drawingml/2006/table">
            <a:tbl>
              <a:tblPr firstRow="1" firstCol="1" bandRow="1">
                <a:tableStyleId>{B301B821-A1FF-4177-AEE7-76D212191A09}</a:tableStyleId>
              </a:tblPr>
              <a:tblGrid>
                <a:gridCol w="1447799">
                  <a:extLst>
                    <a:ext uri="{9D8B030D-6E8A-4147-A177-3AD203B41FA5}">
                      <a16:colId xmlns:a16="http://schemas.microsoft.com/office/drawing/2014/main" val="3350582852"/>
                    </a:ext>
                  </a:extLst>
                </a:gridCol>
                <a:gridCol w="1676400">
                  <a:extLst>
                    <a:ext uri="{9D8B030D-6E8A-4147-A177-3AD203B41FA5}">
                      <a16:colId xmlns:a16="http://schemas.microsoft.com/office/drawing/2014/main" val="2669830856"/>
                    </a:ext>
                  </a:extLst>
                </a:gridCol>
                <a:gridCol w="2108049">
                  <a:extLst>
                    <a:ext uri="{9D8B030D-6E8A-4147-A177-3AD203B41FA5}">
                      <a16:colId xmlns:a16="http://schemas.microsoft.com/office/drawing/2014/main" val="2285546511"/>
                    </a:ext>
                  </a:extLst>
                </a:gridCol>
                <a:gridCol w="1538896">
                  <a:extLst>
                    <a:ext uri="{9D8B030D-6E8A-4147-A177-3AD203B41FA5}">
                      <a16:colId xmlns:a16="http://schemas.microsoft.com/office/drawing/2014/main" val="4179488523"/>
                    </a:ext>
                  </a:extLst>
                </a:gridCol>
                <a:gridCol w="1100808">
                  <a:extLst>
                    <a:ext uri="{9D8B030D-6E8A-4147-A177-3AD203B41FA5}">
                      <a16:colId xmlns:a16="http://schemas.microsoft.com/office/drawing/2014/main" val="853923987"/>
                    </a:ext>
                  </a:extLst>
                </a:gridCol>
              </a:tblGrid>
              <a:tr h="538877">
                <a:tc>
                  <a:txBody>
                    <a:bodyPr/>
                    <a:lstStyle/>
                    <a:p>
                      <a:pPr marL="0" marR="0" algn="ctr">
                        <a:spcBef>
                          <a:spcPts val="0"/>
                        </a:spcBef>
                        <a:spcAft>
                          <a:spcPts val="0"/>
                        </a:spcAft>
                      </a:pPr>
                      <a:r>
                        <a:rPr lang="en-US" sz="1800" dirty="0">
                          <a:effectLst/>
                        </a:rPr>
                        <a:t>Road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tc>
                  <a:txBody>
                    <a:bodyPr/>
                    <a:lstStyle/>
                    <a:p>
                      <a:pPr marL="0" marR="0" algn="ctr">
                        <a:spcBef>
                          <a:spcPts val="0"/>
                        </a:spcBef>
                        <a:spcAft>
                          <a:spcPts val="0"/>
                        </a:spcAft>
                      </a:pPr>
                      <a:r>
                        <a:rPr lang="en-US" sz="1800" dirty="0">
                          <a:effectLst/>
                        </a:rPr>
                        <a:t>From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tc>
                  <a:txBody>
                    <a:bodyPr/>
                    <a:lstStyle/>
                    <a:p>
                      <a:pPr marL="0" marR="0" algn="ctr">
                        <a:spcBef>
                          <a:spcPts val="0"/>
                        </a:spcBef>
                        <a:spcAft>
                          <a:spcPts val="0"/>
                        </a:spcAft>
                      </a:pPr>
                      <a:r>
                        <a:rPr lang="en-US" sz="1800" dirty="0">
                          <a:effectLst/>
                        </a:rPr>
                        <a:t>To</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tc>
                  <a:txBody>
                    <a:bodyPr/>
                    <a:lstStyle/>
                    <a:p>
                      <a:pPr marL="0" marR="0" algn="ctr">
                        <a:spcBef>
                          <a:spcPts val="0"/>
                        </a:spcBef>
                        <a:spcAft>
                          <a:spcPts val="0"/>
                        </a:spcAft>
                      </a:pPr>
                      <a:r>
                        <a:rPr lang="en-US" sz="1800" dirty="0" smtClean="0">
                          <a:effectLst/>
                        </a:rPr>
                        <a:t>Jurisdiction</a:t>
                      </a:r>
                      <a:r>
                        <a:rPr lang="en-US" sz="1800" dirty="0">
                          <a:effectLst/>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tc>
                  <a:txBody>
                    <a:bodyPr/>
                    <a:lstStyle/>
                    <a:p>
                      <a:pPr marL="0" marR="0" algn="ctr">
                        <a:spcBef>
                          <a:spcPts val="0"/>
                        </a:spcBef>
                        <a:spcAft>
                          <a:spcPts val="0"/>
                        </a:spcAft>
                      </a:pPr>
                      <a:r>
                        <a:rPr lang="en-US" sz="1800" dirty="0" smtClean="0">
                          <a:effectLst/>
                        </a:rPr>
                        <a:t>K&amp;A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448" marR="13448" marT="0" marB="0" anchor="ctr"/>
                </a:tc>
                <a:extLst>
                  <a:ext uri="{0D108BD9-81ED-4DB2-BD59-A6C34878D82A}">
                    <a16:rowId xmlns:a16="http://schemas.microsoft.com/office/drawing/2014/main" val="2425264964"/>
                  </a:ext>
                </a:extLst>
              </a:tr>
              <a:tr h="348484">
                <a:tc>
                  <a:txBody>
                    <a:bodyPr/>
                    <a:lstStyle/>
                    <a:p>
                      <a:pPr algn="ctr" fontAlgn="b"/>
                      <a:r>
                        <a:rPr lang="en-US" sz="1800" b="0" i="0" u="none" strike="noStrike" dirty="0">
                          <a:solidFill>
                            <a:srgbClr val="000000"/>
                          </a:solidFill>
                          <a:effectLst/>
                          <a:latin typeface="Calibri" panose="020F0502020204030204" pitchFamily="34" charset="0"/>
                        </a:rPr>
                        <a:t>S 11th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Stateline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Gary Ct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10</a:t>
                      </a:r>
                    </a:p>
                  </a:txBody>
                  <a:tcPr marL="9525" marR="9525" marT="9525" marB="0" anchor="ctr"/>
                </a:tc>
                <a:extLst>
                  <a:ext uri="{0D108BD9-81ED-4DB2-BD59-A6C34878D82A}">
                    <a16:rowId xmlns:a16="http://schemas.microsoft.com/office/drawing/2014/main" val="465564611"/>
                  </a:ext>
                </a:extLst>
              </a:tr>
              <a:tr h="481152">
                <a:tc>
                  <a:txBody>
                    <a:bodyPr/>
                    <a:lstStyle/>
                    <a:p>
                      <a:pPr algn="ctr" fontAlgn="b"/>
                      <a:r>
                        <a:rPr lang="en-US" sz="1800" b="0" i="0" u="none" strike="noStrike" dirty="0">
                          <a:solidFill>
                            <a:srgbClr val="000000"/>
                          </a:solidFill>
                          <a:effectLst/>
                          <a:latin typeface="Calibri" panose="020F0502020204030204" pitchFamily="34" charset="0"/>
                        </a:rPr>
                        <a:t>US 12</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Bell Rd</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Gumwood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Milton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9</a:t>
                      </a:r>
                    </a:p>
                  </a:txBody>
                  <a:tcPr marL="9525" marR="9525" marT="9525" marB="0" anchor="ctr"/>
                </a:tc>
                <a:extLst>
                  <a:ext uri="{0D108BD9-81ED-4DB2-BD59-A6C34878D82A}">
                    <a16:rowId xmlns:a16="http://schemas.microsoft.com/office/drawing/2014/main" val="3615312621"/>
                  </a:ext>
                </a:extLst>
              </a:tr>
              <a:tr h="348484">
                <a:tc>
                  <a:txBody>
                    <a:bodyPr/>
                    <a:lstStyle/>
                    <a:p>
                      <a:pPr algn="ctr" fontAlgn="b"/>
                      <a:r>
                        <a:rPr lang="en-US" sz="1800" b="0" i="0" u="none" strike="noStrike" dirty="0">
                          <a:solidFill>
                            <a:srgbClr val="000000"/>
                          </a:solidFill>
                          <a:effectLst/>
                          <a:latin typeface="Calibri" panose="020F0502020204030204" pitchFamily="34" charset="0"/>
                        </a:rPr>
                        <a:t>S 11th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Wrightman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Chestnut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9</a:t>
                      </a:r>
                    </a:p>
                  </a:txBody>
                  <a:tcPr marL="9525" marR="9525" marT="9525" marB="0" anchor="ctr"/>
                </a:tc>
                <a:extLst>
                  <a:ext uri="{0D108BD9-81ED-4DB2-BD59-A6C34878D82A}">
                    <a16:rowId xmlns:a16="http://schemas.microsoft.com/office/drawing/2014/main" val="1034117921"/>
                  </a:ext>
                </a:extLst>
              </a:tr>
              <a:tr h="522728">
                <a:tc>
                  <a:txBody>
                    <a:bodyPr/>
                    <a:lstStyle/>
                    <a:p>
                      <a:pPr algn="ctr" fontAlgn="b"/>
                      <a:r>
                        <a:rPr lang="en-US" sz="1800" b="0" i="0" u="none" strike="noStrike">
                          <a:solidFill>
                            <a:srgbClr val="000000"/>
                          </a:solidFill>
                          <a:effectLst/>
                          <a:latin typeface="Calibri" panose="020F0502020204030204" pitchFamily="34" charset="0"/>
                        </a:rPr>
                        <a:t>S 11th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Moore Dr</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Bell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6</a:t>
                      </a:r>
                    </a:p>
                  </a:txBody>
                  <a:tcPr marL="9525" marR="9525" marT="9525" marB="0" anchor="ctr"/>
                </a:tc>
                <a:extLst>
                  <a:ext uri="{0D108BD9-81ED-4DB2-BD59-A6C34878D82A}">
                    <a16:rowId xmlns:a16="http://schemas.microsoft.com/office/drawing/2014/main" val="3144418684"/>
                  </a:ext>
                </a:extLst>
              </a:tr>
              <a:tr h="548233">
                <a:tc>
                  <a:txBody>
                    <a:bodyPr/>
                    <a:lstStyle/>
                    <a:p>
                      <a:pPr algn="ctr" fontAlgn="b"/>
                      <a:r>
                        <a:rPr lang="en-US" sz="1800" b="0" i="0" u="none" strike="noStrike">
                          <a:solidFill>
                            <a:srgbClr val="000000"/>
                          </a:solidFill>
                          <a:effectLst/>
                          <a:latin typeface="Calibri" panose="020F0502020204030204" pitchFamily="34" charset="0"/>
                        </a:rPr>
                        <a:t>US 12</a:t>
                      </a:r>
                    </a:p>
                  </a:txBody>
                  <a:tcPr marL="9525" marR="9525" marT="9525" marB="0" anchor="ctr"/>
                </a:tc>
                <a:tc>
                  <a:txBody>
                    <a:bodyPr/>
                    <a:lstStyle/>
                    <a:p>
                      <a:pPr algn="ctr" fontAlgn="b"/>
                      <a:r>
                        <a:rPr lang="en-US" sz="1800" b="0" i="0" u="none" strike="noStrike" dirty="0" err="1">
                          <a:solidFill>
                            <a:srgbClr val="000000"/>
                          </a:solidFill>
                          <a:effectLst/>
                          <a:latin typeface="Calibri" panose="020F0502020204030204" pitchFamily="34" charset="0"/>
                        </a:rPr>
                        <a:t>Leet</a:t>
                      </a:r>
                      <a:r>
                        <a:rPr lang="en-US" sz="1800" b="0" i="0" u="none" strike="noStrike" dirty="0">
                          <a:solidFill>
                            <a:srgbClr val="000000"/>
                          </a:solidFill>
                          <a:effectLst/>
                          <a:latin typeface="Calibri" panose="020F0502020204030204" pitchFamily="34" charset="0"/>
                        </a:rPr>
                        <a:t>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Fir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Milton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5</a:t>
                      </a:r>
                    </a:p>
                  </a:txBody>
                  <a:tcPr marL="9525" marR="9525" marT="9525" marB="0" anchor="ctr"/>
                </a:tc>
                <a:extLst>
                  <a:ext uri="{0D108BD9-81ED-4DB2-BD59-A6C34878D82A}">
                    <a16:rowId xmlns:a16="http://schemas.microsoft.com/office/drawing/2014/main" val="1906005968"/>
                  </a:ext>
                </a:extLst>
              </a:tr>
              <a:tr h="481152">
                <a:tc>
                  <a:txBody>
                    <a:bodyPr/>
                    <a:lstStyle/>
                    <a:p>
                      <a:pPr algn="ctr" fontAlgn="b"/>
                      <a:r>
                        <a:rPr lang="en-US" sz="1800" b="0" i="0" u="none" strike="noStrike" dirty="0">
                          <a:solidFill>
                            <a:srgbClr val="000000"/>
                          </a:solidFill>
                          <a:effectLst/>
                          <a:latin typeface="Calibri" panose="020F0502020204030204" pitchFamily="34" charset="0"/>
                        </a:rPr>
                        <a:t>Gumwood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Redfield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Bertrand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Milton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5</a:t>
                      </a:r>
                    </a:p>
                  </a:txBody>
                  <a:tcPr marL="9525" marR="9525" marT="9525" marB="0" anchor="ctr"/>
                </a:tc>
                <a:extLst>
                  <a:ext uri="{0D108BD9-81ED-4DB2-BD59-A6C34878D82A}">
                    <a16:rowId xmlns:a16="http://schemas.microsoft.com/office/drawing/2014/main" val="645307015"/>
                  </a:ext>
                </a:extLst>
              </a:tr>
              <a:tr h="548233">
                <a:tc>
                  <a:txBody>
                    <a:bodyPr/>
                    <a:lstStyle/>
                    <a:p>
                      <a:pPr algn="ctr" fontAlgn="b"/>
                      <a:r>
                        <a:rPr lang="en-US" sz="1800" b="0" i="0" u="none" strike="noStrike" dirty="0">
                          <a:solidFill>
                            <a:srgbClr val="000000"/>
                          </a:solidFill>
                          <a:effectLst/>
                          <a:latin typeface="Calibri" panose="020F0502020204030204" pitchFamily="34" charset="0"/>
                        </a:rPr>
                        <a:t>M 60</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Lilac Ave</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Barron Lake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Howard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3712337371"/>
                  </a:ext>
                </a:extLst>
              </a:tr>
              <a:tr h="481152">
                <a:tc>
                  <a:txBody>
                    <a:bodyPr/>
                    <a:lstStyle/>
                    <a:p>
                      <a:pPr algn="ctr" fontAlgn="b"/>
                      <a:r>
                        <a:rPr lang="en-US" sz="1800" b="0" i="0" u="none" strike="noStrike" dirty="0">
                          <a:solidFill>
                            <a:srgbClr val="000000"/>
                          </a:solidFill>
                          <a:effectLst/>
                          <a:latin typeface="Calibri" panose="020F0502020204030204" pitchFamily="34" charset="0"/>
                        </a:rPr>
                        <a:t>E Pulaski </a:t>
                      </a:r>
                      <a:r>
                        <a:rPr lang="en-US" sz="1800" b="0" i="0" u="none" strike="noStrike" dirty="0" smtClean="0">
                          <a:solidFill>
                            <a:srgbClr val="000000"/>
                          </a:solidFill>
                          <a:effectLst/>
                          <a:latin typeface="Calibri" panose="020F0502020204030204" pitchFamily="34" charset="0"/>
                        </a:rPr>
                        <a:t>Hwy (US-12)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High Bridge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Bakertown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Bertrand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4065375168"/>
                  </a:ext>
                </a:extLst>
              </a:tr>
              <a:tr h="548233">
                <a:tc>
                  <a:txBody>
                    <a:bodyPr/>
                    <a:lstStyle/>
                    <a:p>
                      <a:pPr algn="ctr" fontAlgn="b"/>
                      <a:r>
                        <a:rPr lang="en-US" sz="1800" b="0" i="0" u="none" strike="noStrike">
                          <a:solidFill>
                            <a:srgbClr val="000000"/>
                          </a:solidFill>
                          <a:effectLst/>
                          <a:latin typeface="Calibri" panose="020F0502020204030204" pitchFamily="34" charset="0"/>
                        </a:rPr>
                        <a:t>S 11th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Chestnut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Moore Dr</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725731841"/>
                  </a:ext>
                </a:extLst>
              </a:tr>
              <a:tr h="548233">
                <a:tc>
                  <a:txBody>
                    <a:bodyPr/>
                    <a:lstStyle/>
                    <a:p>
                      <a:pPr algn="ctr" fontAlgn="b"/>
                      <a:r>
                        <a:rPr lang="en-US" sz="1800" b="0" i="0" u="none" strike="noStrike" dirty="0">
                          <a:solidFill>
                            <a:srgbClr val="000000"/>
                          </a:solidFill>
                          <a:effectLst/>
                          <a:latin typeface="Calibri" panose="020F0502020204030204" pitchFamily="34" charset="0"/>
                        </a:rPr>
                        <a:t>E Pulaski </a:t>
                      </a:r>
                      <a:r>
                        <a:rPr lang="en-US" sz="1800" b="0" i="0" u="none" strike="noStrike" dirty="0" smtClean="0">
                          <a:solidFill>
                            <a:srgbClr val="000000"/>
                          </a:solidFill>
                          <a:effectLst/>
                          <a:latin typeface="Calibri" panose="020F0502020204030204" pitchFamily="34" charset="0"/>
                        </a:rPr>
                        <a:t>Hwy (US-12)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Red Bud </a:t>
                      </a:r>
                      <a:r>
                        <a:rPr lang="en-US" sz="1800" b="0" i="0" u="none" strike="noStrike" dirty="0" err="1">
                          <a:solidFill>
                            <a:srgbClr val="000000"/>
                          </a:solidFill>
                          <a:effectLst/>
                          <a:latin typeface="Calibri" panose="020F0502020204030204" pitchFamily="34" charset="0"/>
                        </a:rPr>
                        <a:t>Trl</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W Pulaski Hwy</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Bertrand Twp</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1427736428"/>
                  </a:ext>
                </a:extLst>
              </a:tr>
            </a:tbl>
          </a:graphicData>
        </a:graphic>
      </p:graphicFrame>
      <p:sp>
        <p:nvSpPr>
          <p:cNvPr id="4" name="TextBox 3"/>
          <p:cNvSpPr txBox="1"/>
          <p:nvPr/>
        </p:nvSpPr>
        <p:spPr>
          <a:xfrm>
            <a:off x="457201" y="228600"/>
            <a:ext cx="7871951" cy="707886"/>
          </a:xfrm>
          <a:prstGeom prst="rect">
            <a:avLst/>
          </a:prstGeom>
          <a:solidFill>
            <a:schemeClr val="accent5">
              <a:lumMod val="60000"/>
              <a:lumOff val="40000"/>
            </a:schemeClr>
          </a:solidFill>
        </p:spPr>
        <p:txBody>
          <a:bodyPr wrap="square" rtlCol="0">
            <a:spAutoFit/>
          </a:bodyPr>
          <a:lstStyle/>
          <a:p>
            <a:pPr algn="ctr" defTabSz="685800" eaLnBrk="1" fontAlgn="auto" hangingPunct="1">
              <a:spcBef>
                <a:spcPts val="0"/>
              </a:spcBef>
              <a:spcAft>
                <a:spcPts val="0"/>
              </a:spcAft>
            </a:pPr>
            <a:r>
              <a:rPr lang="en-US" sz="4000" b="1" dirty="0">
                <a:solidFill>
                  <a:prstClr val="black"/>
                </a:solidFill>
                <a:latin typeface="Calibri" panose="020F0502020204030204"/>
                <a:cs typeface="+mn-cs"/>
              </a:rPr>
              <a:t>Highest</a:t>
            </a:r>
            <a:r>
              <a:rPr lang="en-US" sz="3600" b="1" dirty="0">
                <a:solidFill>
                  <a:prstClr val="black"/>
                </a:solidFill>
                <a:latin typeface="Calibri" panose="020F0502020204030204"/>
                <a:cs typeface="+mn-cs"/>
              </a:rPr>
              <a:t> </a:t>
            </a:r>
            <a:r>
              <a:rPr lang="en-US" sz="3600" b="1" dirty="0" smtClean="0">
                <a:solidFill>
                  <a:prstClr val="black"/>
                </a:solidFill>
                <a:latin typeface="Calibri" panose="020F0502020204030204"/>
                <a:cs typeface="+mn-cs"/>
              </a:rPr>
              <a:t>K&amp;A Road Segments</a:t>
            </a:r>
            <a:endParaRPr lang="en-US" sz="3600" b="1" dirty="0">
              <a:solidFill>
                <a:prstClr val="black"/>
              </a:solidFill>
              <a:latin typeface="Calibri" panose="020F0502020204030204"/>
              <a:cs typeface="+mn-cs"/>
            </a:endParaRPr>
          </a:p>
        </p:txBody>
      </p:sp>
    </p:spTree>
    <p:extLst>
      <p:ext uri="{BB962C8B-B14F-4D97-AF65-F5344CB8AC3E}">
        <p14:creationId xmlns:p14="http://schemas.microsoft.com/office/powerpoint/2010/main" val="22228918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33022162"/>
              </p:ext>
            </p:extLst>
          </p:nvPr>
        </p:nvGraphicFramePr>
        <p:xfrm>
          <a:off x="304797" y="1142999"/>
          <a:ext cx="8382004" cy="5181602"/>
        </p:xfrm>
        <a:graphic>
          <a:graphicData uri="http://schemas.openxmlformats.org/drawingml/2006/table">
            <a:tbl>
              <a:tblPr firstRow="1" firstCol="1" bandRow="1">
                <a:tableStyleId>{B301B821-A1FF-4177-AEE7-76D212191A09}</a:tableStyleId>
              </a:tblPr>
              <a:tblGrid>
                <a:gridCol w="4257230">
                  <a:extLst>
                    <a:ext uri="{9D8B030D-6E8A-4147-A177-3AD203B41FA5}">
                      <a16:colId xmlns:a16="http://schemas.microsoft.com/office/drawing/2014/main" val="3584774929"/>
                    </a:ext>
                  </a:extLst>
                </a:gridCol>
                <a:gridCol w="1610173">
                  <a:extLst>
                    <a:ext uri="{9D8B030D-6E8A-4147-A177-3AD203B41FA5}">
                      <a16:colId xmlns:a16="http://schemas.microsoft.com/office/drawing/2014/main" val="3456891092"/>
                    </a:ext>
                  </a:extLst>
                </a:gridCol>
                <a:gridCol w="2514601">
                  <a:extLst>
                    <a:ext uri="{9D8B030D-6E8A-4147-A177-3AD203B41FA5}">
                      <a16:colId xmlns:a16="http://schemas.microsoft.com/office/drawing/2014/main" val="3202205620"/>
                    </a:ext>
                  </a:extLst>
                </a:gridCol>
              </a:tblGrid>
              <a:tr h="777078">
                <a:tc>
                  <a:txBody>
                    <a:bodyPr/>
                    <a:lstStyle/>
                    <a:p>
                      <a:pPr marL="0" marR="0" algn="ctr">
                        <a:spcBef>
                          <a:spcPts val="0"/>
                        </a:spcBef>
                        <a:spcAft>
                          <a:spcPts val="0"/>
                        </a:spcAft>
                      </a:pPr>
                      <a:r>
                        <a:rPr lang="en-US" sz="1800" dirty="0">
                          <a:effectLst/>
                        </a:rPr>
                        <a:t>Intersection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smtClean="0">
                          <a:effectLst/>
                        </a:rPr>
                        <a:t>Jurisdiction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Number of Crashes 2006-2015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242619890"/>
                  </a:ext>
                </a:extLst>
              </a:tr>
              <a:tr h="349572">
                <a:tc>
                  <a:txBody>
                    <a:bodyPr/>
                    <a:lstStyle/>
                    <a:p>
                      <a:pPr algn="ctr" fontAlgn="b"/>
                      <a:r>
                        <a:rPr lang="en-US" sz="1800" b="0" i="0" u="none" strike="noStrike" dirty="0">
                          <a:solidFill>
                            <a:srgbClr val="000000"/>
                          </a:solidFill>
                          <a:effectLst/>
                          <a:latin typeface="Calibri" panose="020F0502020204030204" pitchFamily="34" charset="0"/>
                        </a:rPr>
                        <a:t>Chestnut &amp; S 11th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11</a:t>
                      </a:r>
                    </a:p>
                  </a:txBody>
                  <a:tcPr marL="9525" marR="9525" marT="9525" marB="0" anchor="ctr"/>
                </a:tc>
                <a:extLst>
                  <a:ext uri="{0D108BD9-81ED-4DB2-BD59-A6C34878D82A}">
                    <a16:rowId xmlns:a16="http://schemas.microsoft.com/office/drawing/2014/main" val="3739498104"/>
                  </a:ext>
                </a:extLst>
              </a:tr>
              <a:tr h="349572">
                <a:tc>
                  <a:txBody>
                    <a:bodyPr/>
                    <a:lstStyle/>
                    <a:p>
                      <a:pPr algn="ctr" fontAlgn="b"/>
                      <a:r>
                        <a:rPr lang="en-US" sz="1800" b="0" i="0" u="none" strike="noStrike">
                          <a:solidFill>
                            <a:srgbClr val="000000"/>
                          </a:solidFill>
                          <a:effectLst/>
                          <a:latin typeface="Calibri" panose="020F0502020204030204" pitchFamily="34" charset="0"/>
                        </a:rPr>
                        <a:t>US 12 &amp; Conrad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Milton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6</a:t>
                      </a:r>
                    </a:p>
                  </a:txBody>
                  <a:tcPr marL="9525" marR="9525" marT="9525" marB="0" anchor="ctr"/>
                </a:tc>
                <a:extLst>
                  <a:ext uri="{0D108BD9-81ED-4DB2-BD59-A6C34878D82A}">
                    <a16:rowId xmlns:a16="http://schemas.microsoft.com/office/drawing/2014/main" val="4280580823"/>
                  </a:ext>
                </a:extLst>
              </a:tr>
              <a:tr h="349572">
                <a:tc>
                  <a:txBody>
                    <a:bodyPr/>
                    <a:lstStyle/>
                    <a:p>
                      <a:pPr algn="ctr" fontAlgn="b"/>
                      <a:r>
                        <a:rPr lang="en-US" sz="1800" b="0" i="0" u="none" strike="noStrike">
                          <a:solidFill>
                            <a:srgbClr val="000000"/>
                          </a:solidFill>
                          <a:effectLst/>
                          <a:latin typeface="Calibri" panose="020F0502020204030204" pitchFamily="34" charset="0"/>
                        </a:rPr>
                        <a:t>Old M 205 &amp; US 12</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Mason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5</a:t>
                      </a:r>
                    </a:p>
                  </a:txBody>
                  <a:tcPr marL="9525" marR="9525" marT="9525" marB="0" anchor="ctr"/>
                </a:tc>
                <a:extLst>
                  <a:ext uri="{0D108BD9-81ED-4DB2-BD59-A6C34878D82A}">
                    <a16:rowId xmlns:a16="http://schemas.microsoft.com/office/drawing/2014/main" val="1678181676"/>
                  </a:ext>
                </a:extLst>
              </a:tr>
              <a:tr h="349572">
                <a:tc>
                  <a:txBody>
                    <a:bodyPr/>
                    <a:lstStyle/>
                    <a:p>
                      <a:pPr algn="ctr" fontAlgn="b"/>
                      <a:r>
                        <a:rPr lang="en-US" sz="1800" b="0" i="0" u="none" strike="noStrike">
                          <a:solidFill>
                            <a:srgbClr val="000000"/>
                          </a:solidFill>
                          <a:effectLst/>
                          <a:latin typeface="Calibri" panose="020F0502020204030204" pitchFamily="34" charset="0"/>
                        </a:rPr>
                        <a:t>US 12 &amp; Five Points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Mason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920806004"/>
                  </a:ext>
                </a:extLst>
              </a:tr>
              <a:tr h="349572">
                <a:tc>
                  <a:txBody>
                    <a:bodyPr/>
                    <a:lstStyle/>
                    <a:p>
                      <a:pPr algn="ctr" fontAlgn="b"/>
                      <a:r>
                        <a:rPr lang="en-US" sz="1800" b="0" i="0" u="none" strike="noStrike">
                          <a:solidFill>
                            <a:srgbClr val="000000"/>
                          </a:solidFill>
                          <a:effectLst/>
                          <a:latin typeface="Calibri" panose="020F0502020204030204" pitchFamily="34" charset="0"/>
                        </a:rPr>
                        <a:t>S 11th St &amp; E Bertrand Rd &amp; W Bertrand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517982181"/>
                  </a:ext>
                </a:extLst>
              </a:tr>
              <a:tr h="576773">
                <a:tc>
                  <a:txBody>
                    <a:bodyPr/>
                    <a:lstStyle/>
                    <a:p>
                      <a:pPr algn="ctr" fontAlgn="b"/>
                      <a:r>
                        <a:rPr lang="en-US" sz="1800" b="0" i="0" u="none" strike="noStrike">
                          <a:solidFill>
                            <a:srgbClr val="000000"/>
                          </a:solidFill>
                          <a:effectLst/>
                          <a:latin typeface="Calibri" panose="020F0502020204030204" pitchFamily="34" charset="0"/>
                        </a:rPr>
                        <a:t>S 11th St &amp; Stateline Rd</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3305104227"/>
                  </a:ext>
                </a:extLst>
              </a:tr>
              <a:tr h="576773">
                <a:tc>
                  <a:txBody>
                    <a:bodyPr/>
                    <a:lstStyle/>
                    <a:p>
                      <a:pPr algn="ctr" fontAlgn="b"/>
                      <a:r>
                        <a:rPr lang="en-US" sz="1800" b="0" i="0" u="none" strike="noStrike">
                          <a:solidFill>
                            <a:srgbClr val="000000"/>
                          </a:solidFill>
                          <a:effectLst/>
                          <a:latin typeface="Calibri" panose="020F0502020204030204" pitchFamily="34" charset="0"/>
                        </a:rPr>
                        <a:t>Redfield St &amp; Old M 205</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Mason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4</a:t>
                      </a:r>
                    </a:p>
                  </a:txBody>
                  <a:tcPr marL="9525" marR="9525" marT="9525" marB="0" anchor="ctr"/>
                </a:tc>
                <a:extLst>
                  <a:ext uri="{0D108BD9-81ED-4DB2-BD59-A6C34878D82A}">
                    <a16:rowId xmlns:a16="http://schemas.microsoft.com/office/drawing/2014/main" val="1746734875"/>
                  </a:ext>
                </a:extLst>
              </a:tr>
              <a:tr h="576773">
                <a:tc>
                  <a:txBody>
                    <a:bodyPr/>
                    <a:lstStyle/>
                    <a:p>
                      <a:pPr algn="ctr" fontAlgn="b"/>
                      <a:r>
                        <a:rPr lang="en-US" sz="1800" b="0" i="0" u="none" strike="noStrike" dirty="0">
                          <a:solidFill>
                            <a:srgbClr val="000000"/>
                          </a:solidFill>
                          <a:effectLst/>
                          <a:latin typeface="Calibri" panose="020F0502020204030204" pitchFamily="34" charset="0"/>
                        </a:rPr>
                        <a:t>S 3rd St &amp; E Pulaski Hwy</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3223975063"/>
                  </a:ext>
                </a:extLst>
              </a:tr>
              <a:tr h="576773">
                <a:tc>
                  <a:txBody>
                    <a:bodyPr/>
                    <a:lstStyle/>
                    <a:p>
                      <a:pPr algn="ctr" fontAlgn="b"/>
                      <a:r>
                        <a:rPr lang="en-US" sz="1800" b="0" i="0" u="none" strike="noStrike">
                          <a:solidFill>
                            <a:srgbClr val="000000"/>
                          </a:solidFill>
                          <a:effectLst/>
                          <a:latin typeface="Calibri" panose="020F0502020204030204" pitchFamily="34" charset="0"/>
                        </a:rPr>
                        <a:t>Moore Dr &amp; S 11th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3068835553"/>
                  </a:ext>
                </a:extLst>
              </a:tr>
              <a:tr h="349572">
                <a:tc>
                  <a:txBody>
                    <a:bodyPr/>
                    <a:lstStyle/>
                    <a:p>
                      <a:pPr algn="ctr" fontAlgn="b"/>
                      <a:r>
                        <a:rPr lang="en-US" sz="1800" b="0" i="0" u="none" strike="noStrike" dirty="0">
                          <a:solidFill>
                            <a:srgbClr val="000000"/>
                          </a:solidFill>
                          <a:effectLst/>
                          <a:latin typeface="Calibri" panose="020F0502020204030204" pitchFamily="34" charset="0"/>
                        </a:rPr>
                        <a:t>M 62 &amp; May St</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Ontwa Twp</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3138875036"/>
                  </a:ext>
                </a:extLst>
              </a:tr>
            </a:tbl>
          </a:graphicData>
        </a:graphic>
      </p:graphicFrame>
      <p:sp>
        <p:nvSpPr>
          <p:cNvPr id="4" name="TextBox 3"/>
          <p:cNvSpPr txBox="1"/>
          <p:nvPr/>
        </p:nvSpPr>
        <p:spPr>
          <a:xfrm>
            <a:off x="304800" y="228600"/>
            <a:ext cx="8382000" cy="707886"/>
          </a:xfrm>
          <a:prstGeom prst="rect">
            <a:avLst/>
          </a:prstGeom>
          <a:solidFill>
            <a:schemeClr val="accent5">
              <a:lumMod val="60000"/>
              <a:lumOff val="40000"/>
            </a:schemeClr>
          </a:solidFill>
        </p:spPr>
        <p:txBody>
          <a:bodyPr wrap="square" rtlCol="0">
            <a:spAutoFit/>
          </a:bodyPr>
          <a:lstStyle/>
          <a:p>
            <a:pPr algn="ctr" defTabSz="685800" eaLnBrk="1" fontAlgn="auto" hangingPunct="1">
              <a:spcBef>
                <a:spcPts val="0"/>
              </a:spcBef>
              <a:spcAft>
                <a:spcPts val="0"/>
              </a:spcAft>
            </a:pPr>
            <a:r>
              <a:rPr lang="en-US" sz="4000" b="1" dirty="0">
                <a:solidFill>
                  <a:prstClr val="black"/>
                </a:solidFill>
                <a:latin typeface="Calibri" panose="020F0502020204030204"/>
                <a:cs typeface="+mn-cs"/>
              </a:rPr>
              <a:t>Highest </a:t>
            </a:r>
            <a:r>
              <a:rPr lang="en-US" sz="4000" b="1" dirty="0" smtClean="0">
                <a:solidFill>
                  <a:prstClr val="black"/>
                </a:solidFill>
                <a:latin typeface="Calibri" panose="020F0502020204030204"/>
                <a:cs typeface="+mn-cs"/>
              </a:rPr>
              <a:t>K&amp;A Intersections</a:t>
            </a:r>
            <a:endParaRPr lang="en-US" sz="4000" b="1" dirty="0">
              <a:solidFill>
                <a:prstClr val="black"/>
              </a:solidFill>
              <a:latin typeface="Calibri" panose="020F0502020204030204"/>
              <a:cs typeface="+mn-cs"/>
            </a:endParaRPr>
          </a:p>
        </p:txBody>
      </p:sp>
    </p:spTree>
    <p:extLst>
      <p:ext uri="{BB962C8B-B14F-4D97-AF65-F5344CB8AC3E}">
        <p14:creationId xmlns:p14="http://schemas.microsoft.com/office/powerpoint/2010/main" val="3021074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5">
              <a:lumMod val="60000"/>
              <a:lumOff val="40000"/>
            </a:schemeClr>
          </a:solidFill>
        </p:spPr>
        <p:txBody>
          <a:bodyPr>
            <a:normAutofit/>
          </a:bodyPr>
          <a:lstStyle/>
          <a:p>
            <a:pPr algn="ctr"/>
            <a:r>
              <a:rPr lang="en-US" sz="3800" dirty="0" smtClean="0">
                <a:latin typeface="+mn-lt"/>
              </a:rPr>
              <a:t>Fatalities and Serious Injuries by</a:t>
            </a:r>
            <a:br>
              <a:rPr lang="en-US" sz="3800" dirty="0" smtClean="0">
                <a:latin typeface="+mn-lt"/>
              </a:rPr>
            </a:br>
            <a:r>
              <a:rPr lang="en-US" sz="3800" dirty="0" smtClean="0">
                <a:latin typeface="+mn-lt"/>
              </a:rPr>
              <a:t> Road Type</a:t>
            </a:r>
            <a:endParaRPr lang="en-US" sz="3800" dirty="0">
              <a:latin typeface="+mn-lt"/>
            </a:endParaRPr>
          </a:p>
        </p:txBody>
      </p:sp>
      <p:sp>
        <p:nvSpPr>
          <p:cNvPr id="11" name="Text Placeholder 10"/>
          <p:cNvSpPr>
            <a:spLocks noGrp="1"/>
          </p:cNvSpPr>
          <p:nvPr>
            <p:ph type="body" idx="1"/>
          </p:nvPr>
        </p:nvSpPr>
        <p:spPr>
          <a:xfrm>
            <a:off x="228600" y="1721953"/>
            <a:ext cx="3868340" cy="823912"/>
          </a:xfrm>
        </p:spPr>
        <p:txBody>
          <a:bodyPr>
            <a:normAutofit/>
          </a:bodyPr>
          <a:lstStyle/>
          <a:p>
            <a:pPr algn="ctr"/>
            <a:r>
              <a:rPr lang="en-US" b="0" dirty="0" smtClean="0"/>
              <a:t>MDOT = 46% </a:t>
            </a:r>
          </a:p>
          <a:p>
            <a:pPr algn="ctr"/>
            <a:r>
              <a:rPr lang="en-US" b="0" dirty="0" smtClean="0"/>
              <a:t>Locally Controlled = 54%</a:t>
            </a:r>
            <a:endParaRPr lang="en-US" b="0"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607229774"/>
              </p:ext>
            </p:extLst>
          </p:nvPr>
        </p:nvGraphicFramePr>
        <p:xfrm>
          <a:off x="630238" y="2505075"/>
          <a:ext cx="3868737" cy="368458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1"/>
          <p:cNvSpPr>
            <a:spLocks noGrp="1"/>
          </p:cNvSpPr>
          <p:nvPr>
            <p:ph type="body" sz="quarter" idx="3"/>
          </p:nvPr>
        </p:nvSpPr>
        <p:spPr/>
        <p:txBody>
          <a:bodyPr>
            <a:normAutofit/>
          </a:bodyPr>
          <a:lstStyle/>
          <a:p>
            <a:pPr algn="ctr"/>
            <a:r>
              <a:rPr lang="en-US" b="0" dirty="0" smtClean="0"/>
              <a:t>MDOT =47%</a:t>
            </a:r>
          </a:p>
          <a:p>
            <a:pPr algn="ctr"/>
            <a:r>
              <a:rPr lang="en-US" b="0" dirty="0" smtClean="0"/>
              <a:t>Locally Controlled = 53%</a:t>
            </a:r>
            <a:endParaRPr lang="en-US" b="0" dirty="0"/>
          </a:p>
        </p:txBody>
      </p:sp>
      <p:graphicFrame>
        <p:nvGraphicFramePr>
          <p:cNvPr id="7" name="Content Placeholder 6"/>
          <p:cNvGraphicFramePr>
            <a:graphicFrameLocks noGrp="1"/>
          </p:cNvGraphicFramePr>
          <p:nvPr>
            <p:ph sz="quarter" idx="4"/>
            <p:extLst>
              <p:ext uri="{D42A27DB-BD31-4B8C-83A1-F6EECF244321}">
                <p14:modId xmlns:p14="http://schemas.microsoft.com/office/powerpoint/2010/main" val="305051149"/>
              </p:ext>
            </p:extLst>
          </p:nvPr>
        </p:nvGraphicFramePr>
        <p:xfrm>
          <a:off x="4629150" y="2505075"/>
          <a:ext cx="3887788" cy="3684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1307371221"/>
              </p:ext>
            </p:extLst>
          </p:nvPr>
        </p:nvGraphicFramePr>
        <p:xfrm>
          <a:off x="228600" y="2667000"/>
          <a:ext cx="440055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2170723112"/>
              </p:ext>
            </p:extLst>
          </p:nvPr>
        </p:nvGraphicFramePr>
        <p:xfrm>
          <a:off x="4286845" y="2667000"/>
          <a:ext cx="4476155" cy="3657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24299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189343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914400"/>
            <a:ext cx="4572000" cy="1908215"/>
          </a:xfrm>
          <a:prstGeom prst="rect">
            <a:avLst/>
          </a:prstGeom>
        </p:spPr>
        <p:txBody>
          <a:bodyPr>
            <a:spAutoFit/>
          </a:bodyPr>
          <a:lstStyle/>
          <a:p>
            <a:r>
              <a:rPr lang="en-US" sz="3200" b="1" dirty="0" smtClean="0"/>
              <a:t>Pedestrian &amp; Bicycle </a:t>
            </a:r>
          </a:p>
          <a:p>
            <a:r>
              <a:rPr lang="en-US" sz="3200" b="1" dirty="0" smtClean="0"/>
              <a:t>Crash Density</a:t>
            </a:r>
            <a:endParaRPr lang="en-US" sz="3200" b="1" dirty="0"/>
          </a:p>
          <a:p>
            <a:endParaRPr lang="en-US" dirty="0"/>
          </a:p>
          <a:p>
            <a:r>
              <a:rPr lang="en-US" dirty="0"/>
              <a:t>2006-2015</a:t>
            </a:r>
          </a:p>
          <a:p>
            <a:r>
              <a:rPr lang="en-US" dirty="0"/>
              <a:t>Within a 100 Meter Radius of Each Other </a:t>
            </a:r>
          </a:p>
        </p:txBody>
      </p:sp>
      <p:sp>
        <p:nvSpPr>
          <p:cNvPr id="4" name="Rectangle 3"/>
          <p:cNvSpPr/>
          <p:nvPr/>
        </p:nvSpPr>
        <p:spPr>
          <a:xfrm>
            <a:off x="4495800" y="0"/>
            <a:ext cx="335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1800"/>
            <a:ext cx="9144000" cy="3325091"/>
          </a:xfrm>
          <a:prstGeom prst="rect">
            <a:avLst/>
          </a:prstGeom>
        </p:spPr>
      </p:pic>
    </p:spTree>
    <p:extLst>
      <p:ext uri="{BB962C8B-B14F-4D97-AF65-F5344CB8AC3E}">
        <p14:creationId xmlns:p14="http://schemas.microsoft.com/office/powerpoint/2010/main" val="22530025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33400"/>
            <a:ext cx="4303568" cy="1366851"/>
          </a:xfrm>
          <a:solidFill>
            <a:schemeClr val="accent5">
              <a:lumMod val="60000"/>
              <a:lumOff val="40000"/>
            </a:schemeClr>
          </a:solidFill>
        </p:spPr>
        <p:txBody>
          <a:bodyPr>
            <a:noAutofit/>
          </a:bodyPr>
          <a:lstStyle/>
          <a:p>
            <a:r>
              <a:rPr lang="en-US" sz="3600" b="1" dirty="0" smtClean="0">
                <a:latin typeface="+mn-lt"/>
              </a:rPr>
              <a:t>Pedestrian and Bike Highest Crash Roads</a:t>
            </a:r>
            <a:endParaRPr lang="en-US" sz="3600" b="1" dirty="0">
              <a:latin typeface="+mn-lt"/>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021398614"/>
              </p:ext>
            </p:extLst>
          </p:nvPr>
        </p:nvGraphicFramePr>
        <p:xfrm>
          <a:off x="76201" y="2362200"/>
          <a:ext cx="4724400" cy="3849508"/>
        </p:xfrm>
        <a:graphic>
          <a:graphicData uri="http://schemas.openxmlformats.org/drawingml/2006/table">
            <a:tbl>
              <a:tblPr firstRow="1" firstCol="1" bandRow="1">
                <a:tableStyleId>{B301B821-A1FF-4177-AEE7-76D212191A09}</a:tableStyleId>
              </a:tblPr>
              <a:tblGrid>
                <a:gridCol w="1142999">
                  <a:extLst>
                    <a:ext uri="{9D8B030D-6E8A-4147-A177-3AD203B41FA5}">
                      <a16:colId xmlns:a16="http://schemas.microsoft.com/office/drawing/2014/main" val="3814960758"/>
                    </a:ext>
                  </a:extLst>
                </a:gridCol>
                <a:gridCol w="1219200">
                  <a:extLst>
                    <a:ext uri="{9D8B030D-6E8A-4147-A177-3AD203B41FA5}">
                      <a16:colId xmlns:a16="http://schemas.microsoft.com/office/drawing/2014/main" val="3754020181"/>
                    </a:ext>
                  </a:extLst>
                </a:gridCol>
                <a:gridCol w="1143000">
                  <a:extLst>
                    <a:ext uri="{9D8B030D-6E8A-4147-A177-3AD203B41FA5}">
                      <a16:colId xmlns:a16="http://schemas.microsoft.com/office/drawing/2014/main" val="2158827488"/>
                    </a:ext>
                  </a:extLst>
                </a:gridCol>
                <a:gridCol w="1219201">
                  <a:extLst>
                    <a:ext uri="{9D8B030D-6E8A-4147-A177-3AD203B41FA5}">
                      <a16:colId xmlns:a16="http://schemas.microsoft.com/office/drawing/2014/main" val="1148320384"/>
                    </a:ext>
                  </a:extLst>
                </a:gridCol>
              </a:tblGrid>
              <a:tr h="888348">
                <a:tc>
                  <a:txBody>
                    <a:bodyPr/>
                    <a:lstStyle/>
                    <a:p>
                      <a:pPr marL="0" marR="0" algn="ctr">
                        <a:spcAft>
                          <a:spcPts val="0"/>
                        </a:spcAft>
                      </a:pPr>
                      <a:r>
                        <a:rPr lang="en-US" sz="1800" dirty="0" smtClean="0">
                          <a:effectLst/>
                        </a:rPr>
                        <a:t>Road Name</a:t>
                      </a:r>
                      <a:endParaRPr lang="en-US" sz="1800"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defTabSz="685800" rtl="0" eaLnBrk="1" latinLnBrk="0" hangingPunct="1">
                        <a:spcAft>
                          <a:spcPts val="0"/>
                        </a:spcAft>
                      </a:pPr>
                      <a:r>
                        <a:rPr lang="en-US" sz="1800" b="1" kern="1200" dirty="0" smtClean="0">
                          <a:solidFill>
                            <a:schemeClr val="lt1"/>
                          </a:solidFill>
                          <a:effectLst/>
                          <a:latin typeface="+mn-lt"/>
                          <a:ea typeface="+mn-ea"/>
                          <a:cs typeface="+mn-cs"/>
                        </a:rPr>
                        <a:t>Jurisdiction</a:t>
                      </a:r>
                    </a:p>
                    <a:p>
                      <a:pPr marL="0" marR="0" algn="ctr">
                        <a:spcAft>
                          <a:spcPts val="0"/>
                        </a:spcAft>
                      </a:pPr>
                      <a:endParaRPr lang="en-US" sz="1800"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Aft>
                          <a:spcPts val="0"/>
                        </a:spcAft>
                      </a:pPr>
                      <a:r>
                        <a:rPr lang="en-US" sz="1800" dirty="0" smtClean="0">
                          <a:effectLst/>
                        </a:rPr>
                        <a:t>Non-motorized Crashes</a:t>
                      </a:r>
                      <a:endParaRPr lang="en-US" sz="1800"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Aft>
                          <a:spcPts val="0"/>
                        </a:spcAft>
                      </a:pPr>
                      <a:r>
                        <a:rPr lang="en-US" sz="1800" smtClean="0">
                          <a:effectLst/>
                        </a:rPr>
                        <a:t>Fatalities &amp; Serious Injuries</a:t>
                      </a:r>
                      <a:endParaRPr lang="en-US" sz="1800"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087043884"/>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Main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21</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2862793507"/>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11</a:t>
                      </a:r>
                      <a:r>
                        <a:rPr lang="en-US" sz="1800" b="0" i="0" u="none" strike="noStrike" baseline="30000" dirty="0" smtClean="0">
                          <a:solidFill>
                            <a:srgbClr val="000000"/>
                          </a:solidFill>
                          <a:effectLst/>
                          <a:latin typeface="Calibri" panose="020F0502020204030204" pitchFamily="34" charset="0"/>
                        </a:rPr>
                        <a:t>th</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Niles </a:t>
                      </a:r>
                      <a:r>
                        <a:rPr lang="en-US" sz="1800" b="0" i="0" u="none" strike="noStrike" dirty="0" err="1">
                          <a:solidFill>
                            <a:srgbClr val="000000"/>
                          </a:solidFill>
                          <a:effectLst/>
                          <a:latin typeface="Calibri" panose="020F0502020204030204" pitchFamily="34" charset="0"/>
                        </a:rPr>
                        <a:t>Twp</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8</a:t>
                      </a:r>
                    </a:p>
                  </a:txBody>
                  <a:tcPr marL="9525" marR="9525" marT="9525" marB="0" anchor="ctr"/>
                </a:tc>
                <a:extLst>
                  <a:ext uri="{0D108BD9-81ED-4DB2-BD59-A6C34878D82A}">
                    <a16:rowId xmlns:a16="http://schemas.microsoft.com/office/drawing/2014/main" val="3544388865"/>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5</a:t>
                      </a:r>
                      <a:r>
                        <a:rPr lang="en-US" sz="1800" b="0" i="0" u="none" strike="noStrike" baseline="30000" dirty="0" smtClean="0">
                          <a:solidFill>
                            <a:srgbClr val="000000"/>
                          </a:solidFill>
                          <a:effectLst/>
                          <a:latin typeface="Calibri" panose="020F0502020204030204" pitchFamily="34" charset="0"/>
                        </a:rPr>
                        <a:t>th</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12</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2370280559"/>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Broadway</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City of Niles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8</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2509196518"/>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17</a:t>
                      </a:r>
                      <a:r>
                        <a:rPr lang="en-US" sz="1800" b="0" i="0" u="none" strike="noStrike" baseline="30000" dirty="0" smtClean="0">
                          <a:solidFill>
                            <a:srgbClr val="000000"/>
                          </a:solidFill>
                          <a:effectLst/>
                          <a:latin typeface="Calibri" panose="020F0502020204030204" pitchFamily="34" charset="0"/>
                        </a:rPr>
                        <a:t>th</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panose="020F0502020204030204" pitchFamily="34" charset="0"/>
                        </a:rPr>
                        <a:t>City of Niles</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213510399"/>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3</a:t>
                      </a:r>
                      <a:r>
                        <a:rPr lang="en-US" sz="1800" b="0" i="0" u="none" strike="noStrike" baseline="30000" dirty="0" smtClean="0">
                          <a:solidFill>
                            <a:srgbClr val="000000"/>
                          </a:solidFill>
                          <a:effectLst/>
                          <a:latin typeface="Calibri" panose="020F0502020204030204" pitchFamily="34" charset="0"/>
                        </a:rPr>
                        <a:t>rd</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panose="020F0502020204030204" pitchFamily="34" charset="0"/>
                        </a:rPr>
                        <a:t>City of Niles</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3684755419"/>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Main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Niles Twp</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2518131022"/>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Front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Buchanan</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1498473178"/>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Main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Buchanan</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4</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3625224066"/>
                  </a:ext>
                </a:extLst>
              </a:tr>
              <a:tr h="296116">
                <a:tc>
                  <a:txBody>
                    <a:bodyPr/>
                    <a:lstStyle/>
                    <a:p>
                      <a:pPr algn="ctr" fontAlgn="b"/>
                      <a:r>
                        <a:rPr lang="en-US" sz="1800" b="0" i="0" u="none" strike="noStrike" dirty="0" smtClean="0">
                          <a:solidFill>
                            <a:srgbClr val="000000"/>
                          </a:solidFill>
                          <a:effectLst/>
                          <a:latin typeface="Calibri" panose="020F0502020204030204" pitchFamily="34" charset="0"/>
                        </a:rPr>
                        <a:t>13th</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smtClean="0">
                          <a:solidFill>
                            <a:srgbClr val="000000"/>
                          </a:solidFill>
                          <a:effectLst/>
                          <a:latin typeface="Calibri" panose="020F0502020204030204" pitchFamily="34" charset="0"/>
                        </a:rPr>
                        <a:t>Niles </a:t>
                      </a:r>
                      <a:r>
                        <a:rPr lang="en-US" sz="1800" b="0" i="0" u="none" strike="noStrike" dirty="0" err="1" smtClean="0">
                          <a:solidFill>
                            <a:srgbClr val="000000"/>
                          </a:solidFill>
                          <a:effectLst/>
                          <a:latin typeface="Calibri" panose="020F0502020204030204" pitchFamily="34" charset="0"/>
                        </a:rPr>
                        <a:t>Twp</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3299259189"/>
                  </a:ext>
                </a:extLst>
              </a:tr>
            </a:tbl>
          </a:graphicData>
        </a:graphic>
      </p:graphicFrame>
      <p:sp>
        <p:nvSpPr>
          <p:cNvPr id="2" name="Content Placeholder 1"/>
          <p:cNvSpPr>
            <a:spLocks noGrp="1"/>
          </p:cNvSpPr>
          <p:nvPr>
            <p:ph sz="half" idx="2"/>
          </p:nvPr>
        </p:nvSpPr>
        <p:spPr/>
        <p:txBody>
          <a:bodyPr/>
          <a:lstStyle/>
          <a:p>
            <a:r>
              <a:rPr lang="en-US" dirty="0" smtClean="0"/>
              <a:t>map</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31625" b="12766"/>
          <a:stretch/>
        </p:blipFill>
        <p:spPr>
          <a:xfrm>
            <a:off x="4833824" y="1908027"/>
            <a:ext cx="4173817" cy="4114800"/>
          </a:xfrm>
          <a:prstGeom prst="rect">
            <a:avLst/>
          </a:prstGeom>
        </p:spPr>
      </p:pic>
    </p:spTree>
    <p:extLst>
      <p:ext uri="{BB962C8B-B14F-4D97-AF65-F5344CB8AC3E}">
        <p14:creationId xmlns:p14="http://schemas.microsoft.com/office/powerpoint/2010/main" val="88901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a:solidFill>
            <a:schemeClr val="accent5">
              <a:lumMod val="60000"/>
              <a:lumOff val="40000"/>
            </a:schemeClr>
          </a:solidFill>
        </p:spPr>
        <p:txBody>
          <a:bodyPr>
            <a:normAutofit/>
          </a:bodyPr>
          <a:lstStyle/>
          <a:p>
            <a:pPr algn="ctr"/>
            <a:r>
              <a:rPr lang="en-US" sz="4800" b="1" dirty="0" smtClean="0">
                <a:latin typeface="+mn-lt"/>
              </a:rPr>
              <a:t>Safety Planning Overview</a:t>
            </a:r>
            <a:endParaRPr lang="en-US" sz="4800" b="1" dirty="0">
              <a:latin typeface="+mn-lt"/>
            </a:endParaRPr>
          </a:p>
        </p:txBody>
      </p:sp>
      <p:sp>
        <p:nvSpPr>
          <p:cNvPr id="3" name="Content Placeholder 2"/>
          <p:cNvSpPr>
            <a:spLocks noGrp="1"/>
          </p:cNvSpPr>
          <p:nvPr>
            <p:ph idx="1"/>
          </p:nvPr>
        </p:nvSpPr>
        <p:spPr/>
        <p:txBody>
          <a:bodyPr>
            <a:normAutofit lnSpcReduction="10000"/>
          </a:bodyPr>
          <a:lstStyle/>
          <a:p>
            <a:pPr marL="385763" indent="-385763">
              <a:buFont typeface="+mj-lt"/>
              <a:buAutoNum type="arabicPeriod"/>
            </a:pPr>
            <a:r>
              <a:rPr lang="en-US" sz="2800" b="1" dirty="0" smtClean="0"/>
              <a:t>Where Are we? </a:t>
            </a:r>
          </a:p>
          <a:p>
            <a:pPr marL="342900" lvl="1" indent="0">
              <a:buNone/>
            </a:pPr>
            <a:r>
              <a:rPr lang="en-US" sz="2400" dirty="0" smtClean="0"/>
              <a:t>  What are the current values for the Safety Performance        	Measures</a:t>
            </a:r>
          </a:p>
          <a:p>
            <a:pPr marL="385763" indent="-385763">
              <a:buFont typeface="+mj-lt"/>
              <a:buAutoNum type="arabicPeriod"/>
            </a:pPr>
            <a:r>
              <a:rPr lang="en-US" sz="2800" b="1" dirty="0" smtClean="0"/>
              <a:t>Where are we headed?</a:t>
            </a:r>
          </a:p>
          <a:p>
            <a:pPr marL="342900" lvl="1" indent="0">
              <a:buNone/>
            </a:pPr>
            <a:r>
              <a:rPr lang="en-US" sz="2400" dirty="0" smtClean="0"/>
              <a:t>   What do the trends in safety tell us about past progress. </a:t>
            </a:r>
          </a:p>
          <a:p>
            <a:pPr marL="385763" indent="-385763">
              <a:buFont typeface="+mj-lt"/>
              <a:buAutoNum type="arabicPeriod"/>
            </a:pPr>
            <a:r>
              <a:rPr lang="en-US" sz="2800" b="1" dirty="0" smtClean="0"/>
              <a:t>Where do we need to go</a:t>
            </a:r>
          </a:p>
          <a:p>
            <a:pPr marL="342900" lvl="1" indent="0">
              <a:buNone/>
            </a:pPr>
            <a:r>
              <a:rPr lang="en-US" sz="2400" dirty="0" smtClean="0"/>
              <a:t>   The Performance targets: </a:t>
            </a:r>
          </a:p>
          <a:p>
            <a:pPr marL="385763" indent="-385763">
              <a:buFont typeface="+mj-lt"/>
              <a:buAutoNum type="arabicPeriod"/>
            </a:pPr>
            <a:r>
              <a:rPr lang="en-US" sz="2800" b="1" dirty="0" smtClean="0"/>
              <a:t>How do we get there?</a:t>
            </a:r>
          </a:p>
          <a:p>
            <a:pPr lvl="1"/>
            <a:r>
              <a:rPr lang="en-US" sz="2400" dirty="0" smtClean="0"/>
              <a:t>Strategies to improve the performance measures</a:t>
            </a:r>
          </a:p>
          <a:p>
            <a:pPr marL="0" indent="0">
              <a:buNone/>
            </a:pPr>
            <a:endParaRPr lang="en-US" sz="2400" dirty="0"/>
          </a:p>
          <a:p>
            <a:pPr marL="0" indent="0">
              <a:buNone/>
            </a:pPr>
            <a:r>
              <a:rPr lang="en-US" sz="2400" dirty="0" smtClean="0"/>
              <a:t>The Safety Technical Report explains the first Two items</a:t>
            </a:r>
          </a:p>
          <a:p>
            <a:endParaRPr lang="en-US" dirty="0" smtClean="0"/>
          </a:p>
          <a:p>
            <a:endParaRPr lang="en-US" dirty="0"/>
          </a:p>
        </p:txBody>
      </p:sp>
    </p:spTree>
    <p:extLst>
      <p:ext uri="{BB962C8B-B14F-4D97-AF65-F5344CB8AC3E}">
        <p14:creationId xmlns:p14="http://schemas.microsoft.com/office/powerpoint/2010/main" val="1566859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629841" y="365126"/>
            <a:ext cx="7886700" cy="1325563"/>
          </a:xfrm>
          <a:prstGeom prst="rect">
            <a:avLst/>
          </a:prstGeom>
          <a:solidFill>
            <a:schemeClr val="accent5">
              <a:lumMod val="60000"/>
              <a:lumOff val="40000"/>
            </a:schemeClr>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3800" dirty="0" smtClean="0">
                <a:latin typeface="+mn-lt"/>
              </a:rPr>
              <a:t>Pedestrian &amp; Bicycle Involved Crashes by Jurisdiction</a:t>
            </a:r>
            <a:endParaRPr lang="en-US" sz="3800" dirty="0">
              <a:latin typeface="+mn-lt"/>
            </a:endParaRPr>
          </a:p>
        </p:txBody>
      </p:sp>
      <p:graphicFrame>
        <p:nvGraphicFramePr>
          <p:cNvPr id="4" name="Chart 3"/>
          <p:cNvGraphicFramePr>
            <a:graphicFrameLocks/>
          </p:cNvGraphicFramePr>
          <p:nvPr>
            <p:extLst>
              <p:ext uri="{D42A27DB-BD31-4B8C-83A1-F6EECF244321}">
                <p14:modId xmlns:p14="http://schemas.microsoft.com/office/powerpoint/2010/main" val="4069799274"/>
              </p:ext>
            </p:extLst>
          </p:nvPr>
        </p:nvGraphicFramePr>
        <p:xfrm>
          <a:off x="761999" y="1690688"/>
          <a:ext cx="7754541" cy="4481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12638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629841" y="365126"/>
            <a:ext cx="7886700" cy="1325563"/>
          </a:xfrm>
          <a:prstGeom prst="rect">
            <a:avLst/>
          </a:prstGeom>
          <a:solidFill>
            <a:schemeClr val="accent5">
              <a:lumMod val="60000"/>
              <a:lumOff val="40000"/>
            </a:schemeClr>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3800" dirty="0" smtClean="0">
                <a:latin typeface="+mn-lt"/>
              </a:rPr>
              <a:t>Pedestrian &amp; Bicycle Fatalities &amp; Serious Injuries by Jurisdiction </a:t>
            </a:r>
            <a:endParaRPr lang="en-US" sz="3800" dirty="0">
              <a:latin typeface="+mn-lt"/>
            </a:endParaRPr>
          </a:p>
        </p:txBody>
      </p:sp>
      <p:graphicFrame>
        <p:nvGraphicFramePr>
          <p:cNvPr id="7" name="Chart 6"/>
          <p:cNvGraphicFramePr>
            <a:graphicFrameLocks/>
          </p:cNvGraphicFramePr>
          <p:nvPr>
            <p:extLst>
              <p:ext uri="{D42A27DB-BD31-4B8C-83A1-F6EECF244321}">
                <p14:modId xmlns:p14="http://schemas.microsoft.com/office/powerpoint/2010/main" val="3785950317"/>
              </p:ext>
            </p:extLst>
          </p:nvPr>
        </p:nvGraphicFramePr>
        <p:xfrm>
          <a:off x="629840" y="1828800"/>
          <a:ext cx="7886701"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00990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7"/>
            <a:ext cx="7886700" cy="777873"/>
          </a:xfrm>
          <a:solidFill>
            <a:schemeClr val="accent5">
              <a:lumMod val="60000"/>
              <a:lumOff val="40000"/>
            </a:schemeClr>
          </a:solidFill>
        </p:spPr>
        <p:txBody>
          <a:bodyPr>
            <a:normAutofit/>
          </a:bodyPr>
          <a:lstStyle/>
          <a:p>
            <a:pPr algn="ctr"/>
            <a:r>
              <a:rPr lang="en-US" sz="3800" b="1" dirty="0" smtClean="0"/>
              <a:t>Calculating Crash Rates:</a:t>
            </a:r>
            <a:endParaRPr lang="en-US" sz="3800" b="1" dirty="0"/>
          </a:p>
        </p:txBody>
      </p:sp>
      <p:sp>
        <p:nvSpPr>
          <p:cNvPr id="6" name="Content Placeholder 5"/>
          <p:cNvSpPr>
            <a:spLocks noGrp="1"/>
          </p:cNvSpPr>
          <p:nvPr>
            <p:ph sz="half" idx="2"/>
          </p:nvPr>
        </p:nvSpPr>
        <p:spPr>
          <a:xfrm>
            <a:off x="5066072" y="1690689"/>
            <a:ext cx="3886200" cy="4351338"/>
          </a:xfrm>
        </p:spPr>
        <p:txBody>
          <a:bodyPr/>
          <a:lstStyle/>
          <a:p>
            <a:r>
              <a:rPr lang="en-US" sz="2400" dirty="0" smtClean="0"/>
              <a:t>The Rate Allows Safety Comparisons Between Different Areas</a:t>
            </a:r>
          </a:p>
          <a:p>
            <a:r>
              <a:rPr lang="en-US" sz="2400" dirty="0" smtClean="0"/>
              <a:t>Vehicle Miles Traveled (VMT) was only Attainable for the Urbanized Area, Not all of NATS. </a:t>
            </a:r>
          </a:p>
          <a:p>
            <a:r>
              <a:rPr lang="en-US" sz="2400" dirty="0" smtClean="0"/>
              <a:t>Only 5 years of VMT was available</a:t>
            </a:r>
          </a:p>
          <a:p>
            <a:endParaRPr lang="en-US" dirty="0"/>
          </a:p>
          <a:p>
            <a:pPr marL="0" indent="0">
              <a:buNone/>
            </a:pPr>
            <a:endParaRPr lang="en-US" dirty="0" smtClean="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70902333"/>
              </p:ext>
            </p:extLst>
          </p:nvPr>
        </p:nvGraphicFramePr>
        <p:xfrm>
          <a:off x="191728" y="1656276"/>
          <a:ext cx="4724401" cy="4098132"/>
        </p:xfrm>
        <a:graphic>
          <a:graphicData uri="http://schemas.openxmlformats.org/drawingml/2006/table">
            <a:tbl>
              <a:tblPr firstRow="1" firstCol="1" bandRow="1">
                <a:tableStyleId>{5C22544A-7EE6-4342-B048-85BDC9FD1C3A}</a:tableStyleId>
              </a:tblPr>
              <a:tblGrid>
                <a:gridCol w="930534">
                  <a:extLst>
                    <a:ext uri="{9D8B030D-6E8A-4147-A177-3AD203B41FA5}">
                      <a16:colId xmlns:a16="http://schemas.microsoft.com/office/drawing/2014/main" val="1088654989"/>
                    </a:ext>
                  </a:extLst>
                </a:gridCol>
                <a:gridCol w="1387079">
                  <a:extLst>
                    <a:ext uri="{9D8B030D-6E8A-4147-A177-3AD203B41FA5}">
                      <a16:colId xmlns:a16="http://schemas.microsoft.com/office/drawing/2014/main" val="4130792092"/>
                    </a:ext>
                  </a:extLst>
                </a:gridCol>
                <a:gridCol w="1088532">
                  <a:extLst>
                    <a:ext uri="{9D8B030D-6E8A-4147-A177-3AD203B41FA5}">
                      <a16:colId xmlns:a16="http://schemas.microsoft.com/office/drawing/2014/main" val="3376388019"/>
                    </a:ext>
                  </a:extLst>
                </a:gridCol>
                <a:gridCol w="1318256">
                  <a:extLst>
                    <a:ext uri="{9D8B030D-6E8A-4147-A177-3AD203B41FA5}">
                      <a16:colId xmlns:a16="http://schemas.microsoft.com/office/drawing/2014/main" val="2276938866"/>
                    </a:ext>
                  </a:extLst>
                </a:gridCol>
              </a:tblGrid>
              <a:tr h="683022">
                <a:tc>
                  <a:txBody>
                    <a:bodyPr/>
                    <a:lstStyle/>
                    <a:p>
                      <a:endParaRPr lang="en-US" sz="1800" dirty="0">
                        <a:effectLst/>
                        <a:latin typeface="Calibri" panose="020F0502020204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Yearly VMT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Fatalities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Serious Injuries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176153156"/>
                  </a:ext>
                </a:extLst>
              </a:tr>
              <a:tr h="683022">
                <a:tc>
                  <a:txBody>
                    <a:bodyPr/>
                    <a:lstStyle/>
                    <a:p>
                      <a:pPr marL="0" marR="0" algn="ctr">
                        <a:spcBef>
                          <a:spcPts val="0"/>
                        </a:spcBef>
                        <a:spcAft>
                          <a:spcPts val="0"/>
                        </a:spcAft>
                      </a:pPr>
                      <a:r>
                        <a:rPr lang="en-US" sz="1800" dirty="0">
                          <a:effectLst/>
                        </a:rPr>
                        <a:t>2011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dirty="0">
                          <a:solidFill>
                            <a:srgbClr val="000000"/>
                          </a:solidFill>
                          <a:effectLst/>
                          <a:latin typeface="Calibri" panose="020F0502020204030204" pitchFamily="34" charset="0"/>
                        </a:rPr>
                        <a:t>   216,454,344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14</a:t>
                      </a:r>
                    </a:p>
                  </a:txBody>
                  <a:tcPr marL="9525" marR="9525" marT="9525" marB="0" anchor="ctr"/>
                </a:tc>
                <a:extLst>
                  <a:ext uri="{0D108BD9-81ED-4DB2-BD59-A6C34878D82A}">
                    <a16:rowId xmlns:a16="http://schemas.microsoft.com/office/drawing/2014/main" val="3952893957"/>
                  </a:ext>
                </a:extLst>
              </a:tr>
              <a:tr h="683022">
                <a:tc>
                  <a:txBody>
                    <a:bodyPr/>
                    <a:lstStyle/>
                    <a:p>
                      <a:pPr marL="0" marR="0" algn="ctr">
                        <a:spcBef>
                          <a:spcPts val="0"/>
                        </a:spcBef>
                        <a:spcAft>
                          <a:spcPts val="0"/>
                        </a:spcAft>
                      </a:pPr>
                      <a:r>
                        <a:rPr lang="en-US" sz="1800" dirty="0">
                          <a:effectLst/>
                        </a:rPr>
                        <a:t>2012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dirty="0">
                          <a:solidFill>
                            <a:srgbClr val="000000"/>
                          </a:solidFill>
                          <a:effectLst/>
                          <a:latin typeface="Calibri" panose="020F0502020204030204" pitchFamily="34" charset="0"/>
                        </a:rPr>
                        <a:t>   222,485,495 </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16</a:t>
                      </a:r>
                    </a:p>
                  </a:txBody>
                  <a:tcPr marL="9525" marR="9525" marT="9525" marB="0" anchor="ctr"/>
                </a:tc>
                <a:extLst>
                  <a:ext uri="{0D108BD9-81ED-4DB2-BD59-A6C34878D82A}">
                    <a16:rowId xmlns:a16="http://schemas.microsoft.com/office/drawing/2014/main" val="632299641"/>
                  </a:ext>
                </a:extLst>
              </a:tr>
              <a:tr h="683022">
                <a:tc>
                  <a:txBody>
                    <a:bodyPr/>
                    <a:lstStyle/>
                    <a:p>
                      <a:pPr marL="0" marR="0" algn="ctr">
                        <a:spcBef>
                          <a:spcPts val="0"/>
                        </a:spcBef>
                        <a:spcAft>
                          <a:spcPts val="0"/>
                        </a:spcAft>
                      </a:pPr>
                      <a:r>
                        <a:rPr lang="en-US" sz="1800" dirty="0">
                          <a:effectLst/>
                        </a:rPr>
                        <a:t>2013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dirty="0">
                          <a:solidFill>
                            <a:srgbClr val="000000"/>
                          </a:solidFill>
                          <a:effectLst/>
                          <a:latin typeface="Calibri" panose="020F0502020204030204" pitchFamily="34" charset="0"/>
                        </a:rPr>
                        <a:t>   288,258,604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12</a:t>
                      </a:r>
                    </a:p>
                  </a:txBody>
                  <a:tcPr marL="9525" marR="9525" marT="9525" marB="0" anchor="ctr"/>
                </a:tc>
                <a:extLst>
                  <a:ext uri="{0D108BD9-81ED-4DB2-BD59-A6C34878D82A}">
                    <a16:rowId xmlns:a16="http://schemas.microsoft.com/office/drawing/2014/main" val="1379875423"/>
                  </a:ext>
                </a:extLst>
              </a:tr>
              <a:tr h="683022">
                <a:tc>
                  <a:txBody>
                    <a:bodyPr/>
                    <a:lstStyle/>
                    <a:p>
                      <a:pPr marL="0" marR="0" algn="ctr">
                        <a:spcBef>
                          <a:spcPts val="0"/>
                        </a:spcBef>
                        <a:spcAft>
                          <a:spcPts val="0"/>
                        </a:spcAft>
                      </a:pPr>
                      <a:r>
                        <a:rPr lang="en-US" sz="1800" dirty="0">
                          <a:effectLst/>
                        </a:rPr>
                        <a:t>2014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a:solidFill>
                            <a:srgbClr val="000000"/>
                          </a:solidFill>
                          <a:effectLst/>
                          <a:latin typeface="Calibri" panose="020F0502020204030204" pitchFamily="34" charset="0"/>
                        </a:rPr>
                        <a:t>   302,920,472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fontAlgn="b"/>
                      <a:r>
                        <a:rPr lang="en-US" sz="1800" b="0" i="0" u="none" strike="noStrike">
                          <a:solidFill>
                            <a:srgbClr val="000000"/>
                          </a:solidFill>
                          <a:effectLst/>
                          <a:latin typeface="Calibri" panose="020F0502020204030204" pitchFamily="34" charset="0"/>
                        </a:rPr>
                        <a:t>21</a:t>
                      </a:r>
                    </a:p>
                  </a:txBody>
                  <a:tcPr marL="9525" marR="9525" marT="9525" marB="0" anchor="ctr"/>
                </a:tc>
                <a:extLst>
                  <a:ext uri="{0D108BD9-81ED-4DB2-BD59-A6C34878D82A}">
                    <a16:rowId xmlns:a16="http://schemas.microsoft.com/office/drawing/2014/main" val="1146202138"/>
                  </a:ext>
                </a:extLst>
              </a:tr>
              <a:tr h="683022">
                <a:tc>
                  <a:txBody>
                    <a:bodyPr/>
                    <a:lstStyle/>
                    <a:p>
                      <a:pPr marL="0" marR="0" algn="ctr">
                        <a:spcBef>
                          <a:spcPts val="0"/>
                        </a:spcBef>
                        <a:spcAft>
                          <a:spcPts val="0"/>
                        </a:spcAft>
                      </a:pPr>
                      <a:r>
                        <a:rPr lang="en-US" sz="1800" dirty="0">
                          <a:effectLst/>
                        </a:rPr>
                        <a:t>2015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1800" b="0" i="0" u="none" strike="noStrike" dirty="0">
                          <a:solidFill>
                            <a:srgbClr val="000000"/>
                          </a:solidFill>
                          <a:effectLst/>
                          <a:latin typeface="Calibri" panose="020F0502020204030204" pitchFamily="34" charset="0"/>
                        </a:rPr>
                        <a:t>   309,832,696 </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800" b="0" i="0" u="none" strike="noStrike" dirty="0">
                          <a:solidFill>
                            <a:srgbClr val="000000"/>
                          </a:solidFill>
                          <a:effectLst/>
                          <a:latin typeface="Calibri" panose="020F0502020204030204" pitchFamily="34" charset="0"/>
                        </a:rPr>
                        <a:t>23</a:t>
                      </a:r>
                    </a:p>
                  </a:txBody>
                  <a:tcPr marL="9525" marR="9525" marT="9525" marB="0" anchor="ctr"/>
                </a:tc>
                <a:extLst>
                  <a:ext uri="{0D108BD9-81ED-4DB2-BD59-A6C34878D82A}">
                    <a16:rowId xmlns:a16="http://schemas.microsoft.com/office/drawing/2014/main" val="4003217577"/>
                  </a:ext>
                </a:extLst>
              </a:tr>
            </a:tbl>
          </a:graphicData>
        </a:graphic>
      </p:graphicFrame>
    </p:spTree>
    <p:extLst>
      <p:ext uri="{BB962C8B-B14F-4D97-AF65-F5344CB8AC3E}">
        <p14:creationId xmlns:p14="http://schemas.microsoft.com/office/powerpoint/2010/main" val="3583767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5182"/>
            <a:ext cx="9144000" cy="4987636"/>
          </a:xfrm>
          <a:prstGeom prst="rect">
            <a:avLst/>
          </a:prstGeom>
        </p:spPr>
      </p:pic>
    </p:spTree>
    <p:extLst>
      <p:ext uri="{BB962C8B-B14F-4D97-AF65-F5344CB8AC3E}">
        <p14:creationId xmlns:p14="http://schemas.microsoft.com/office/powerpoint/2010/main" val="3454744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81715"/>
            <a:ext cx="7886700" cy="985085"/>
          </a:xfrm>
          <a:solidFill>
            <a:schemeClr val="accent5">
              <a:lumMod val="60000"/>
              <a:lumOff val="40000"/>
            </a:schemeClr>
          </a:solidFill>
        </p:spPr>
        <p:txBody>
          <a:bodyPr>
            <a:normAutofit/>
          </a:bodyPr>
          <a:lstStyle/>
          <a:p>
            <a:pPr algn="ctr"/>
            <a:r>
              <a:rPr lang="en-US" sz="4000" b="1" dirty="0" smtClean="0">
                <a:latin typeface="+mn-lt"/>
              </a:rPr>
              <a:t>Crash Rates</a:t>
            </a:r>
            <a:endParaRPr lang="en-US" sz="4000" b="1" dirty="0">
              <a:latin typeface="+mn-lt"/>
            </a:endParaRP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2060293443"/>
              </p:ext>
            </p:extLst>
          </p:nvPr>
        </p:nvGraphicFramePr>
        <p:xfrm>
          <a:off x="4565780" y="4953000"/>
          <a:ext cx="4248151" cy="1794710"/>
        </p:xfrm>
        <a:graphic>
          <a:graphicData uri="http://schemas.openxmlformats.org/drawingml/2006/table">
            <a:tbl>
              <a:tblPr firstRow="1" firstCol="1" bandRow="1">
                <a:tableStyleId>{5C22544A-7EE6-4342-B048-85BDC9FD1C3A}</a:tableStyleId>
              </a:tblPr>
              <a:tblGrid>
                <a:gridCol w="1415611">
                  <a:extLst>
                    <a:ext uri="{9D8B030D-6E8A-4147-A177-3AD203B41FA5}">
                      <a16:colId xmlns:a16="http://schemas.microsoft.com/office/drawing/2014/main" val="4136561726"/>
                    </a:ext>
                  </a:extLst>
                </a:gridCol>
                <a:gridCol w="1415611">
                  <a:extLst>
                    <a:ext uri="{9D8B030D-6E8A-4147-A177-3AD203B41FA5}">
                      <a16:colId xmlns:a16="http://schemas.microsoft.com/office/drawing/2014/main" val="475305028"/>
                    </a:ext>
                  </a:extLst>
                </a:gridCol>
                <a:gridCol w="1416929">
                  <a:extLst>
                    <a:ext uri="{9D8B030D-6E8A-4147-A177-3AD203B41FA5}">
                      <a16:colId xmlns:a16="http://schemas.microsoft.com/office/drawing/2014/main" val="2055531521"/>
                    </a:ext>
                  </a:extLst>
                </a:gridCol>
              </a:tblGrid>
              <a:tr h="668942">
                <a:tc gridSpan="3">
                  <a:txBody>
                    <a:bodyPr/>
                    <a:lstStyle/>
                    <a:p>
                      <a:pPr marL="0" marR="0" algn="ctr">
                        <a:spcBef>
                          <a:spcPts val="0"/>
                        </a:spcBef>
                        <a:spcAft>
                          <a:spcPts val="0"/>
                        </a:spcAft>
                      </a:pPr>
                      <a:r>
                        <a:rPr lang="en-US" sz="2000" dirty="0">
                          <a:effectLst/>
                        </a:rPr>
                        <a:t>Comparison between </a:t>
                      </a:r>
                      <a:r>
                        <a:rPr lang="en-US" sz="2000" dirty="0" smtClean="0">
                          <a:effectLst/>
                        </a:rPr>
                        <a:t>NATS, </a:t>
                      </a:r>
                      <a:r>
                        <a:rPr lang="en-US" sz="2000" dirty="0">
                          <a:effectLst/>
                        </a:rPr>
                        <a:t>State, and National Fatality Rates 5-yr average 2011-2015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8472471"/>
                  </a:ext>
                </a:extLst>
              </a:tr>
              <a:tr h="440155">
                <a:tc>
                  <a:txBody>
                    <a:bodyPr/>
                    <a:lstStyle/>
                    <a:p>
                      <a:pPr marL="0" marR="0" algn="ctr" defTabSz="914400" rtl="0" eaLnBrk="1" latinLnBrk="0" hangingPunct="1">
                        <a:spcBef>
                          <a:spcPts val="0"/>
                        </a:spcBef>
                        <a:spcAft>
                          <a:spcPts val="0"/>
                        </a:spcAft>
                      </a:pPr>
                      <a:r>
                        <a:rPr lang="en-US" sz="2000" kern="1200" dirty="0" smtClean="0">
                          <a:solidFill>
                            <a:schemeClr val="dk1"/>
                          </a:solidFill>
                          <a:effectLst/>
                          <a:latin typeface="+mn-lt"/>
                          <a:ea typeface="+mn-ea"/>
                          <a:cs typeface="+mn-cs"/>
                        </a:rPr>
                        <a:t>NATS</a:t>
                      </a:r>
                      <a:endParaRPr lang="en-US" sz="2000" kern="1200" dirty="0">
                        <a:solidFill>
                          <a:schemeClr val="dk1"/>
                        </a:solidFill>
                        <a:effectLst/>
                        <a:latin typeface="+mn-lt"/>
                        <a:ea typeface="+mn-ea"/>
                        <a:cs typeface="+mn-cs"/>
                      </a:endParaRPr>
                    </a:p>
                  </a:txBody>
                  <a:tcPr marL="51435" marR="51435" marT="0" marB="0"/>
                </a:tc>
                <a:tc>
                  <a:txBody>
                    <a:bodyPr/>
                    <a:lstStyle/>
                    <a:p>
                      <a:pPr marL="0" marR="0" algn="ctr">
                        <a:spcBef>
                          <a:spcPts val="0"/>
                        </a:spcBef>
                        <a:spcAft>
                          <a:spcPts val="0"/>
                        </a:spcAft>
                      </a:pPr>
                      <a:r>
                        <a:rPr lang="en-US" sz="2000" dirty="0">
                          <a:effectLst/>
                        </a:rPr>
                        <a:t>State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2000" dirty="0">
                          <a:effectLst/>
                        </a:rPr>
                        <a:t>U.S.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43483572"/>
                  </a:ext>
                </a:extLst>
              </a:tr>
              <a:tr h="440155">
                <a:tc>
                  <a:txBody>
                    <a:bodyPr/>
                    <a:lstStyle/>
                    <a:p>
                      <a:pPr marL="0" marR="0" algn="ctr" defTabSz="914400" rtl="0" eaLnBrk="1" latinLnBrk="0" hangingPunct="1">
                        <a:spcBef>
                          <a:spcPts val="0"/>
                        </a:spcBef>
                        <a:spcAft>
                          <a:spcPts val="0"/>
                        </a:spcAft>
                      </a:pPr>
                      <a:r>
                        <a:rPr lang="en-US" sz="2000" kern="1200" dirty="0" smtClean="0">
                          <a:solidFill>
                            <a:schemeClr val="dk1"/>
                          </a:solidFill>
                          <a:effectLst/>
                          <a:latin typeface="+mn-lt"/>
                          <a:ea typeface="+mn-ea"/>
                          <a:cs typeface="+mn-cs"/>
                        </a:rPr>
                        <a:t>2.16</a:t>
                      </a:r>
                      <a:endParaRPr lang="en-US" sz="2000" kern="1200" dirty="0">
                        <a:solidFill>
                          <a:schemeClr val="dk1"/>
                        </a:solidFill>
                        <a:effectLst/>
                        <a:latin typeface="+mn-lt"/>
                        <a:ea typeface="+mn-ea"/>
                        <a:cs typeface="+mn-cs"/>
                      </a:endParaRPr>
                    </a:p>
                  </a:txBody>
                  <a:tcPr marL="51435" marR="51435" marT="0" marB="0"/>
                </a:tc>
                <a:tc>
                  <a:txBody>
                    <a:bodyPr/>
                    <a:lstStyle/>
                    <a:p>
                      <a:pPr marL="0" marR="0" algn="ctr">
                        <a:spcBef>
                          <a:spcPts val="0"/>
                        </a:spcBef>
                        <a:spcAft>
                          <a:spcPts val="0"/>
                        </a:spcAft>
                      </a:pPr>
                      <a:r>
                        <a:rPr lang="en-US" sz="2000" dirty="0">
                          <a:effectLst/>
                        </a:rPr>
                        <a:t>0.96</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2000" dirty="0">
                          <a:effectLst/>
                        </a:rPr>
                        <a:t>1.11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269926320"/>
                  </a:ext>
                </a:extLst>
              </a:tr>
            </a:tbl>
          </a:graphicData>
        </a:graphic>
      </p:graphicFrame>
      <p:sp>
        <p:nvSpPr>
          <p:cNvPr id="8" name="Content Placeholder 7"/>
          <p:cNvSpPr>
            <a:spLocks noGrp="1"/>
          </p:cNvSpPr>
          <p:nvPr>
            <p:ph sz="half" idx="1"/>
          </p:nvPr>
        </p:nvSpPr>
        <p:spPr>
          <a:xfrm>
            <a:off x="533400" y="1825625"/>
            <a:ext cx="3886200" cy="4351338"/>
          </a:xfrm>
        </p:spPr>
        <p:txBody>
          <a:bodyPr>
            <a:normAutofit lnSpcReduction="10000"/>
          </a:bodyPr>
          <a:lstStyle/>
          <a:p>
            <a:r>
              <a:rPr lang="en-US" dirty="0" smtClean="0"/>
              <a:t>Changes in VMT alone can’t explain changes in fatalities or serious injuries</a:t>
            </a:r>
          </a:p>
          <a:p>
            <a:endParaRPr lang="en-US" dirty="0"/>
          </a:p>
          <a:p>
            <a:r>
              <a:rPr lang="en-US" dirty="0" smtClean="0"/>
              <a:t>Only have 5 years so we can’t see trends using the moving average</a:t>
            </a:r>
          </a:p>
          <a:p>
            <a:endParaRPr lang="en-US" dirty="0"/>
          </a:p>
          <a:p>
            <a:r>
              <a:rPr lang="en-US" dirty="0" smtClean="0"/>
              <a:t>NATS* has a higher fatality rate than Michigan or The U.S.</a:t>
            </a:r>
          </a:p>
          <a:p>
            <a:pPr marL="0" indent="0">
              <a:buNone/>
            </a:pPr>
            <a:r>
              <a:rPr lang="en-US" dirty="0" smtClean="0"/>
              <a:t> </a:t>
            </a:r>
          </a:p>
          <a:p>
            <a:pPr marL="0" indent="0">
              <a:buNone/>
            </a:pPr>
            <a:r>
              <a:rPr lang="en-US" dirty="0"/>
              <a:t> </a:t>
            </a:r>
            <a:r>
              <a:rPr lang="en-US" dirty="0" smtClean="0"/>
              <a:t> *</a:t>
            </a:r>
            <a:r>
              <a:rPr lang="en-US" kern="700" dirty="0" smtClean="0"/>
              <a:t>Based on the Urbanized Area</a:t>
            </a:r>
          </a:p>
          <a:p>
            <a:pPr marL="0" indent="0">
              <a:buNone/>
            </a:pPr>
            <a:r>
              <a:rPr lang="en-US" kern="700" dirty="0" smtClean="0"/>
              <a:t>                </a:t>
            </a:r>
            <a:endParaRPr lang="en-US" kern="700" dirty="0"/>
          </a:p>
        </p:txBody>
      </p:sp>
      <p:graphicFrame>
        <p:nvGraphicFramePr>
          <p:cNvPr id="9" name="Content Placeholder 4"/>
          <p:cNvGraphicFramePr>
            <a:graphicFrameLocks/>
          </p:cNvGraphicFramePr>
          <p:nvPr>
            <p:extLst>
              <p:ext uri="{D42A27DB-BD31-4B8C-83A1-F6EECF244321}">
                <p14:modId xmlns:p14="http://schemas.microsoft.com/office/powerpoint/2010/main" val="1309919666"/>
              </p:ext>
            </p:extLst>
          </p:nvPr>
        </p:nvGraphicFramePr>
        <p:xfrm>
          <a:off x="4514850" y="1242615"/>
          <a:ext cx="4234295" cy="3534570"/>
        </p:xfrm>
        <a:graphic>
          <a:graphicData uri="http://schemas.openxmlformats.org/drawingml/2006/table">
            <a:tbl>
              <a:tblPr firstRow="1" firstCol="1" bandRow="1">
                <a:tableStyleId>{5C22544A-7EE6-4342-B048-85BDC9FD1C3A}</a:tableStyleId>
              </a:tblPr>
              <a:tblGrid>
                <a:gridCol w="1479071">
                  <a:extLst>
                    <a:ext uri="{9D8B030D-6E8A-4147-A177-3AD203B41FA5}">
                      <a16:colId xmlns:a16="http://schemas.microsoft.com/office/drawing/2014/main" val="3976053410"/>
                    </a:ext>
                  </a:extLst>
                </a:gridCol>
                <a:gridCol w="1377612">
                  <a:extLst>
                    <a:ext uri="{9D8B030D-6E8A-4147-A177-3AD203B41FA5}">
                      <a16:colId xmlns:a16="http://schemas.microsoft.com/office/drawing/2014/main" val="493080517"/>
                    </a:ext>
                  </a:extLst>
                </a:gridCol>
                <a:gridCol w="1377612">
                  <a:extLst>
                    <a:ext uri="{9D8B030D-6E8A-4147-A177-3AD203B41FA5}">
                      <a16:colId xmlns:a16="http://schemas.microsoft.com/office/drawing/2014/main" val="829445987"/>
                    </a:ext>
                  </a:extLst>
                </a:gridCol>
              </a:tblGrid>
              <a:tr h="785460">
                <a:tc>
                  <a:txBody>
                    <a:bodyPr/>
                    <a:lstStyle/>
                    <a:p>
                      <a:endParaRPr lang="en-US" sz="2000" dirty="0">
                        <a:effectLst/>
                        <a:latin typeface="Calibri" panose="020F0502020204030204" pitchFamily="34" charset="0"/>
                        <a:ea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2000" dirty="0">
                          <a:effectLst/>
                        </a:rPr>
                        <a:t>Fatality Rate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2000" dirty="0">
                          <a:effectLst/>
                        </a:rPr>
                        <a:t>Serious Injury Rate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974510833"/>
                  </a:ext>
                </a:extLst>
              </a:tr>
              <a:tr h="392730">
                <a:tc>
                  <a:txBody>
                    <a:bodyPr/>
                    <a:lstStyle/>
                    <a:p>
                      <a:pPr marL="0" marR="0" algn="ctr">
                        <a:spcBef>
                          <a:spcPts val="0"/>
                        </a:spcBef>
                        <a:spcAft>
                          <a:spcPts val="0"/>
                        </a:spcAft>
                      </a:pPr>
                      <a:r>
                        <a:rPr lang="en-US" sz="2000" dirty="0">
                          <a:effectLst/>
                        </a:rPr>
                        <a:t>2011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l" fontAlgn="b"/>
                      <a:r>
                        <a:rPr lang="en-US" sz="1800" b="0" i="0" u="none" strike="noStrike">
                          <a:solidFill>
                            <a:srgbClr val="000000"/>
                          </a:solidFill>
                          <a:effectLst/>
                          <a:latin typeface="Calibri" panose="020F0502020204030204" pitchFamily="34" charset="0"/>
                        </a:rPr>
                        <a:t>          2.31 </a:t>
                      </a:r>
                    </a:p>
                  </a:txBody>
                  <a:tcPr marL="9525" marR="9525" marT="9525" marB="0" anchor="ctr"/>
                </a:tc>
                <a:tc>
                  <a:txBody>
                    <a:bodyPr/>
                    <a:lstStyle/>
                    <a:p>
                      <a:pPr algn="l" fontAlgn="b"/>
                      <a:r>
                        <a:rPr lang="en-US" sz="1800" b="0" i="0" u="none" strike="noStrike">
                          <a:solidFill>
                            <a:srgbClr val="000000"/>
                          </a:solidFill>
                          <a:effectLst/>
                          <a:latin typeface="Calibri" panose="020F0502020204030204" pitchFamily="34" charset="0"/>
                        </a:rPr>
                        <a:t>            6.47 </a:t>
                      </a:r>
                    </a:p>
                  </a:txBody>
                  <a:tcPr marL="9525" marR="9525" marT="9525" marB="0" anchor="ctr"/>
                </a:tc>
                <a:extLst>
                  <a:ext uri="{0D108BD9-81ED-4DB2-BD59-A6C34878D82A}">
                    <a16:rowId xmlns:a16="http://schemas.microsoft.com/office/drawing/2014/main" val="2571000056"/>
                  </a:ext>
                </a:extLst>
              </a:tr>
              <a:tr h="392730">
                <a:tc>
                  <a:txBody>
                    <a:bodyPr/>
                    <a:lstStyle/>
                    <a:p>
                      <a:pPr marL="0" marR="0" algn="ctr">
                        <a:spcBef>
                          <a:spcPts val="0"/>
                        </a:spcBef>
                        <a:spcAft>
                          <a:spcPts val="0"/>
                        </a:spcAft>
                      </a:pPr>
                      <a:r>
                        <a:rPr lang="en-US" sz="2000" dirty="0">
                          <a:effectLst/>
                        </a:rPr>
                        <a:t>2012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l" fontAlgn="b"/>
                      <a:r>
                        <a:rPr lang="en-US" sz="1800" b="0" i="0" u="none" strike="noStrike">
                          <a:solidFill>
                            <a:srgbClr val="000000"/>
                          </a:solidFill>
                          <a:effectLst/>
                          <a:latin typeface="Calibri" panose="020F0502020204030204" pitchFamily="34" charset="0"/>
                        </a:rPr>
                        <a:t>          3.15 </a:t>
                      </a:r>
                    </a:p>
                  </a:txBody>
                  <a:tcPr marL="9525" marR="9525" marT="9525" marB="0" anchor="ctr"/>
                </a:tc>
                <a:tc>
                  <a:txBody>
                    <a:bodyPr/>
                    <a:lstStyle/>
                    <a:p>
                      <a:pPr algn="l" fontAlgn="b"/>
                      <a:r>
                        <a:rPr lang="en-US" sz="1800" b="0" i="0" u="none" strike="noStrike">
                          <a:solidFill>
                            <a:srgbClr val="000000"/>
                          </a:solidFill>
                          <a:effectLst/>
                          <a:latin typeface="Calibri" panose="020F0502020204030204" pitchFamily="34" charset="0"/>
                        </a:rPr>
                        <a:t>            7.19 </a:t>
                      </a:r>
                    </a:p>
                  </a:txBody>
                  <a:tcPr marL="9525" marR="9525" marT="9525" marB="0" anchor="ctr"/>
                </a:tc>
                <a:extLst>
                  <a:ext uri="{0D108BD9-81ED-4DB2-BD59-A6C34878D82A}">
                    <a16:rowId xmlns:a16="http://schemas.microsoft.com/office/drawing/2014/main" val="3268195490"/>
                  </a:ext>
                </a:extLst>
              </a:tr>
              <a:tr h="392730">
                <a:tc>
                  <a:txBody>
                    <a:bodyPr/>
                    <a:lstStyle/>
                    <a:p>
                      <a:pPr marL="0" marR="0" algn="ctr">
                        <a:spcBef>
                          <a:spcPts val="0"/>
                        </a:spcBef>
                        <a:spcAft>
                          <a:spcPts val="0"/>
                        </a:spcAft>
                      </a:pPr>
                      <a:r>
                        <a:rPr lang="en-US" sz="2000" dirty="0">
                          <a:effectLst/>
                        </a:rPr>
                        <a:t>2013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l" fontAlgn="b"/>
                      <a:r>
                        <a:rPr lang="en-US" sz="1800" b="0" i="0" u="none" strike="noStrike">
                          <a:solidFill>
                            <a:srgbClr val="000000"/>
                          </a:solidFill>
                          <a:effectLst/>
                          <a:latin typeface="Calibri" panose="020F0502020204030204" pitchFamily="34" charset="0"/>
                        </a:rPr>
                        <a:t>          2.08 </a:t>
                      </a:r>
                    </a:p>
                  </a:txBody>
                  <a:tcPr marL="9525" marR="9525" marT="9525" marB="0" anchor="ctr"/>
                </a:tc>
                <a:tc>
                  <a:txBody>
                    <a:bodyPr/>
                    <a:lstStyle/>
                    <a:p>
                      <a:pPr algn="l" fontAlgn="b"/>
                      <a:r>
                        <a:rPr lang="en-US" sz="1800" b="0" i="0" u="none" strike="noStrike">
                          <a:solidFill>
                            <a:srgbClr val="000000"/>
                          </a:solidFill>
                          <a:effectLst/>
                          <a:latin typeface="Calibri" panose="020F0502020204030204" pitchFamily="34" charset="0"/>
                        </a:rPr>
                        <a:t>            4.16 </a:t>
                      </a:r>
                    </a:p>
                  </a:txBody>
                  <a:tcPr marL="9525" marR="9525" marT="9525" marB="0" anchor="ctr"/>
                </a:tc>
                <a:extLst>
                  <a:ext uri="{0D108BD9-81ED-4DB2-BD59-A6C34878D82A}">
                    <a16:rowId xmlns:a16="http://schemas.microsoft.com/office/drawing/2014/main" val="1909896644"/>
                  </a:ext>
                </a:extLst>
              </a:tr>
              <a:tr h="392730">
                <a:tc>
                  <a:txBody>
                    <a:bodyPr/>
                    <a:lstStyle/>
                    <a:p>
                      <a:pPr marL="0" marR="0" algn="ctr">
                        <a:spcBef>
                          <a:spcPts val="0"/>
                        </a:spcBef>
                        <a:spcAft>
                          <a:spcPts val="0"/>
                        </a:spcAft>
                      </a:pPr>
                      <a:r>
                        <a:rPr lang="en-US" sz="2000" dirty="0">
                          <a:effectLst/>
                        </a:rPr>
                        <a:t>2014</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l" fontAlgn="b"/>
                      <a:r>
                        <a:rPr lang="en-US" sz="1800" b="0" i="0" u="none" strike="noStrike">
                          <a:solidFill>
                            <a:srgbClr val="000000"/>
                          </a:solidFill>
                          <a:effectLst/>
                          <a:latin typeface="Calibri" panose="020F0502020204030204" pitchFamily="34" charset="0"/>
                        </a:rPr>
                        <a:t>          1.32 </a:t>
                      </a:r>
                    </a:p>
                  </a:txBody>
                  <a:tcPr marL="9525" marR="9525" marT="9525" marB="0" anchor="ctr"/>
                </a:tc>
                <a:tc>
                  <a:txBody>
                    <a:bodyPr/>
                    <a:lstStyle/>
                    <a:p>
                      <a:pPr algn="l" fontAlgn="b"/>
                      <a:r>
                        <a:rPr lang="en-US" sz="1800" b="0" i="0" u="none" strike="noStrike">
                          <a:solidFill>
                            <a:srgbClr val="000000"/>
                          </a:solidFill>
                          <a:effectLst/>
                          <a:latin typeface="Calibri" panose="020F0502020204030204" pitchFamily="34" charset="0"/>
                        </a:rPr>
                        <a:t>            6.93 </a:t>
                      </a:r>
                    </a:p>
                  </a:txBody>
                  <a:tcPr marL="9525" marR="9525" marT="9525" marB="0" anchor="ctr"/>
                </a:tc>
                <a:extLst>
                  <a:ext uri="{0D108BD9-81ED-4DB2-BD59-A6C34878D82A}">
                    <a16:rowId xmlns:a16="http://schemas.microsoft.com/office/drawing/2014/main" val="4182834981"/>
                  </a:ext>
                </a:extLst>
              </a:tr>
              <a:tr h="392730">
                <a:tc>
                  <a:txBody>
                    <a:bodyPr/>
                    <a:lstStyle/>
                    <a:p>
                      <a:pPr marL="0" marR="0" algn="ctr">
                        <a:spcBef>
                          <a:spcPts val="0"/>
                        </a:spcBef>
                        <a:spcAft>
                          <a:spcPts val="0"/>
                        </a:spcAft>
                      </a:pPr>
                      <a:r>
                        <a:rPr lang="en-US" sz="2000" dirty="0">
                          <a:effectLst/>
                        </a:rPr>
                        <a:t>2015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l" fontAlgn="b"/>
                      <a:r>
                        <a:rPr lang="en-US" sz="1800" b="0" i="0" u="none" strike="noStrike">
                          <a:solidFill>
                            <a:srgbClr val="000000"/>
                          </a:solidFill>
                          <a:effectLst/>
                          <a:latin typeface="Calibri" panose="020F0502020204030204" pitchFamily="34" charset="0"/>
                        </a:rPr>
                        <a:t>          1.94 </a:t>
                      </a:r>
                    </a:p>
                  </a:txBody>
                  <a:tcPr marL="9525" marR="9525" marT="9525" marB="0" anchor="ctr"/>
                </a:tc>
                <a:tc>
                  <a:txBody>
                    <a:bodyPr/>
                    <a:lstStyle/>
                    <a:p>
                      <a:pPr algn="l" fontAlgn="b"/>
                      <a:r>
                        <a:rPr lang="en-US" sz="1800" b="0" i="0" u="none" strike="noStrike">
                          <a:solidFill>
                            <a:srgbClr val="000000"/>
                          </a:solidFill>
                          <a:effectLst/>
                          <a:latin typeface="Calibri" panose="020F0502020204030204" pitchFamily="34" charset="0"/>
                        </a:rPr>
                        <a:t>            7.42 </a:t>
                      </a:r>
                    </a:p>
                  </a:txBody>
                  <a:tcPr marL="9525" marR="9525" marT="9525" marB="0" anchor="ctr"/>
                </a:tc>
                <a:extLst>
                  <a:ext uri="{0D108BD9-81ED-4DB2-BD59-A6C34878D82A}">
                    <a16:rowId xmlns:a16="http://schemas.microsoft.com/office/drawing/2014/main" val="492663100"/>
                  </a:ext>
                </a:extLst>
              </a:tr>
              <a:tr h="785460">
                <a:tc>
                  <a:txBody>
                    <a:bodyPr/>
                    <a:lstStyle/>
                    <a:p>
                      <a:pPr marL="0" marR="0" algn="ctr">
                        <a:spcBef>
                          <a:spcPts val="0"/>
                        </a:spcBef>
                        <a:spcAft>
                          <a:spcPts val="0"/>
                        </a:spcAft>
                      </a:pPr>
                      <a:r>
                        <a:rPr lang="en-US" sz="2000" dirty="0">
                          <a:effectLst/>
                        </a:rPr>
                        <a:t>2015 5-yr average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l" fontAlgn="b"/>
                      <a:r>
                        <a:rPr lang="en-US" sz="1800" b="0" i="0" u="none" strike="noStrike">
                          <a:solidFill>
                            <a:srgbClr val="000000"/>
                          </a:solidFill>
                          <a:effectLst/>
                          <a:latin typeface="Calibri" panose="020F0502020204030204" pitchFamily="34" charset="0"/>
                        </a:rPr>
                        <a:t>          2.16 </a:t>
                      </a:r>
                    </a:p>
                  </a:txBody>
                  <a:tcPr marL="9525" marR="9525" marT="9525" marB="0" anchor="ctr"/>
                </a:tc>
                <a:tc>
                  <a:txBody>
                    <a:bodyPr/>
                    <a:lstStyle/>
                    <a:p>
                      <a:pPr algn="l" fontAlgn="b"/>
                      <a:r>
                        <a:rPr lang="en-US" sz="1800" b="0" i="0" u="none" strike="noStrike" dirty="0">
                          <a:solidFill>
                            <a:srgbClr val="000000"/>
                          </a:solidFill>
                          <a:effectLst/>
                          <a:latin typeface="Calibri" panose="020F0502020204030204" pitchFamily="34" charset="0"/>
                        </a:rPr>
                        <a:t>            6.44 </a:t>
                      </a:r>
                    </a:p>
                  </a:txBody>
                  <a:tcPr marL="9525" marR="9525" marT="9525" marB="0" anchor="ctr"/>
                </a:tc>
                <a:extLst>
                  <a:ext uri="{0D108BD9-81ED-4DB2-BD59-A6C34878D82A}">
                    <a16:rowId xmlns:a16="http://schemas.microsoft.com/office/drawing/2014/main" val="3934043395"/>
                  </a:ext>
                </a:extLst>
              </a:tr>
            </a:tbl>
          </a:graphicData>
        </a:graphic>
      </p:graphicFrame>
    </p:spTree>
    <p:extLst>
      <p:ext uri="{BB962C8B-B14F-4D97-AF65-F5344CB8AC3E}">
        <p14:creationId xmlns:p14="http://schemas.microsoft.com/office/powerpoint/2010/main" val="437633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a:solidFill>
            <a:schemeClr val="accent5">
              <a:lumMod val="60000"/>
              <a:lumOff val="40000"/>
            </a:schemeClr>
          </a:solidFill>
        </p:spPr>
        <p:txBody>
          <a:bodyPr>
            <a:normAutofit/>
          </a:bodyPr>
          <a:lstStyle/>
          <a:p>
            <a:pPr algn="ctr"/>
            <a:r>
              <a:rPr lang="en-US" sz="4800" b="1" dirty="0" smtClean="0">
                <a:latin typeface="+mn-lt"/>
              </a:rPr>
              <a:t>What’s in the Report</a:t>
            </a:r>
            <a:endParaRPr lang="en-US" sz="4800" b="1" dirty="0">
              <a:latin typeface="+mn-lt"/>
            </a:endParaRPr>
          </a:p>
        </p:txBody>
      </p:sp>
      <p:sp>
        <p:nvSpPr>
          <p:cNvPr id="3" name="Content Placeholder 2"/>
          <p:cNvSpPr>
            <a:spLocks noGrp="1"/>
          </p:cNvSpPr>
          <p:nvPr>
            <p:ph idx="1"/>
          </p:nvPr>
        </p:nvSpPr>
        <p:spPr/>
        <p:txBody>
          <a:bodyPr/>
          <a:lstStyle/>
          <a:p>
            <a:r>
              <a:rPr lang="en-US" sz="2800" dirty="0" smtClean="0"/>
              <a:t>Total Crashes within NATS between 2006-2015</a:t>
            </a:r>
          </a:p>
          <a:p>
            <a:r>
              <a:rPr lang="en-US" sz="2800" dirty="0" smtClean="0"/>
              <a:t>Number of Fatalities and Serious Injuries</a:t>
            </a:r>
          </a:p>
          <a:p>
            <a:r>
              <a:rPr lang="en-US" sz="2800" dirty="0" smtClean="0"/>
              <a:t>10 years of safety trends</a:t>
            </a:r>
          </a:p>
          <a:p>
            <a:r>
              <a:rPr lang="en-US" sz="2800" dirty="0" smtClean="0"/>
              <a:t>Non-Motorized Crashes, Fatalities, and Serious Injuries </a:t>
            </a:r>
          </a:p>
          <a:p>
            <a:r>
              <a:rPr lang="en-US" sz="2800" dirty="0" smtClean="0"/>
              <a:t>Location of Crashes </a:t>
            </a:r>
          </a:p>
          <a:p>
            <a:pPr marL="342900" lvl="1" indent="0">
              <a:buNone/>
            </a:pPr>
            <a:endParaRPr lang="en-US" dirty="0"/>
          </a:p>
        </p:txBody>
      </p:sp>
    </p:spTree>
    <p:extLst>
      <p:ext uri="{BB962C8B-B14F-4D97-AF65-F5344CB8AC3E}">
        <p14:creationId xmlns:p14="http://schemas.microsoft.com/office/powerpoint/2010/main" val="1125457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dirty="0">
              <a:solidFill>
                <a:prstClr val="black"/>
              </a:solidFill>
              <a:latin typeface="Calibri" panose="020F0502020204030204"/>
              <a:cs typeface="+mn-cs"/>
            </a:endParaRPr>
          </a:p>
        </p:txBody>
      </p:sp>
      <p:graphicFrame>
        <p:nvGraphicFramePr>
          <p:cNvPr id="9" name="Object 8"/>
          <p:cNvGraphicFramePr>
            <a:graphicFrameLocks/>
          </p:cNvGraphicFramePr>
          <p:nvPr>
            <p:extLst>
              <p:ext uri="{D42A27DB-BD31-4B8C-83A1-F6EECF244321}">
                <p14:modId xmlns:p14="http://schemas.microsoft.com/office/powerpoint/2010/main" val="3766783930"/>
              </p:ext>
            </p:extLst>
          </p:nvPr>
        </p:nvGraphicFramePr>
        <p:xfrm>
          <a:off x="4848051" y="944533"/>
          <a:ext cx="4219749" cy="5380067"/>
        </p:xfrm>
        <a:graphic>
          <a:graphicData uri="http://schemas.openxmlformats.org/presentationml/2006/ole">
            <mc:AlternateContent xmlns:mc="http://schemas.openxmlformats.org/markup-compatibility/2006">
              <mc:Choice xmlns:v="urn:schemas-microsoft-com:vml" Requires="v">
                <p:oleObj spid="_x0000_s29736" name="PDF" r:id="rId3" imgW="0" imgH="0" progId="FoxitReader.Document">
                  <p:embed/>
                </p:oleObj>
              </mc:Choice>
              <mc:Fallback>
                <p:oleObj name="PDF" r:id="rId3" imgW="0" imgH="0" progId="FoxitReader.Document">
                  <p:embed/>
                  <p:pic>
                    <p:nvPicPr>
                      <p:cNvPr id="9" name="Object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051" y="944533"/>
                        <a:ext cx="4219749" cy="5380067"/>
                      </a:xfrm>
                      <a:prstGeom prst="rect">
                        <a:avLst/>
                      </a:prstGeom>
                      <a:noFill/>
                    </p:spPr>
                  </p:pic>
                </p:oleObj>
              </mc:Fallback>
            </mc:AlternateContent>
          </a:graphicData>
        </a:graphic>
      </p:graphicFrame>
      <p:sp>
        <p:nvSpPr>
          <p:cNvPr id="10" name="Title 9"/>
          <p:cNvSpPr>
            <a:spLocks noGrp="1"/>
          </p:cNvSpPr>
          <p:nvPr>
            <p:ph type="title"/>
          </p:nvPr>
        </p:nvSpPr>
        <p:spPr>
          <a:xfrm>
            <a:off x="2362200" y="313126"/>
            <a:ext cx="3562350" cy="544124"/>
          </a:xfrm>
          <a:solidFill>
            <a:schemeClr val="accent5">
              <a:lumMod val="60000"/>
              <a:lumOff val="40000"/>
            </a:schemeClr>
          </a:solidFill>
        </p:spPr>
        <p:txBody>
          <a:bodyPr>
            <a:noAutofit/>
          </a:bodyPr>
          <a:lstStyle/>
          <a:p>
            <a:r>
              <a:rPr lang="en-US" sz="4000" b="1" dirty="0" smtClean="0">
                <a:latin typeface="+mn-lt"/>
              </a:rPr>
              <a:t>Data Sources</a:t>
            </a:r>
            <a:endParaRPr lang="en-US" sz="4000" b="1" dirty="0">
              <a:latin typeface="+mn-lt"/>
            </a:endParaRPr>
          </a:p>
        </p:txBody>
      </p:sp>
      <p:sp>
        <p:nvSpPr>
          <p:cNvPr id="11" name="Content Placeholder 10"/>
          <p:cNvSpPr>
            <a:spLocks noGrp="1"/>
          </p:cNvSpPr>
          <p:nvPr>
            <p:ph sz="half" idx="1"/>
          </p:nvPr>
        </p:nvSpPr>
        <p:spPr>
          <a:xfrm>
            <a:off x="628650" y="1524000"/>
            <a:ext cx="4095750" cy="4351338"/>
          </a:xfrm>
        </p:spPr>
        <p:txBody>
          <a:bodyPr>
            <a:noAutofit/>
          </a:bodyPr>
          <a:lstStyle/>
          <a:p>
            <a:r>
              <a:rPr lang="en-US" sz="2800" dirty="0" smtClean="0"/>
              <a:t>UD-10 Report</a:t>
            </a:r>
          </a:p>
          <a:p>
            <a:pPr lvl="1"/>
            <a:r>
              <a:rPr lang="en-US" sz="2400" dirty="0" smtClean="0"/>
              <a:t>A uniform Report every law enforcement agency uses to record details of a crash</a:t>
            </a:r>
          </a:p>
          <a:p>
            <a:r>
              <a:rPr lang="en-US" sz="2800" dirty="0"/>
              <a:t>C</a:t>
            </a:r>
            <a:r>
              <a:rPr lang="en-US" sz="2800" dirty="0" smtClean="0"/>
              <a:t>ompiled by MDOT and distributed to Roadsoft and </a:t>
            </a:r>
            <a:r>
              <a:rPr lang="en-US" sz="2400" i="1" dirty="0" smtClean="0"/>
              <a:t>MichigancrashFacts.org</a:t>
            </a:r>
            <a:endParaRPr lang="en-US" sz="2400" i="1" dirty="0"/>
          </a:p>
        </p:txBody>
      </p:sp>
    </p:spTree>
    <p:extLst>
      <p:ext uri="{BB962C8B-B14F-4D97-AF65-F5344CB8AC3E}">
        <p14:creationId xmlns:p14="http://schemas.microsoft.com/office/powerpoint/2010/main" val="3495688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04327" y="4953000"/>
            <a:ext cx="8763000" cy="160043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35,092 </a:t>
            </a:r>
            <a:r>
              <a:rPr lang="en-US" sz="2800" dirty="0"/>
              <a:t>people died in </a:t>
            </a:r>
            <a:r>
              <a:rPr lang="en-US" sz="2800" dirty="0" smtClean="0"/>
              <a:t>vehicle </a:t>
            </a:r>
            <a:r>
              <a:rPr lang="en-US" sz="2800" dirty="0"/>
              <a:t>crashes in </a:t>
            </a:r>
            <a:r>
              <a:rPr lang="en-US" sz="2800" dirty="0" smtClean="0"/>
              <a:t>2015</a:t>
            </a:r>
          </a:p>
          <a:p>
            <a:pPr marL="285750" indent="-285750">
              <a:buFont typeface="Arial" panose="020B0604020202020204" pitchFamily="34" charset="0"/>
              <a:buChar char="•"/>
            </a:pPr>
            <a:r>
              <a:rPr lang="en-US" sz="2800" dirty="0" smtClean="0"/>
              <a:t>Up </a:t>
            </a:r>
            <a:r>
              <a:rPr lang="en-US" sz="2800" dirty="0"/>
              <a:t>7.2 percent from 32,744 in 2014.  </a:t>
            </a:r>
            <a:endParaRPr lang="en-US" sz="2800" dirty="0" smtClean="0"/>
          </a:p>
          <a:p>
            <a:pPr marL="285750" indent="-285750">
              <a:buFont typeface="Arial" panose="020B0604020202020204" pitchFamily="34" charset="0"/>
              <a:buChar char="•"/>
            </a:pPr>
            <a:r>
              <a:rPr lang="en-US" sz="2800" dirty="0" smtClean="0"/>
              <a:t>Largest </a:t>
            </a:r>
            <a:r>
              <a:rPr lang="en-US" sz="2800" dirty="0"/>
              <a:t>percentage increase in nearly 50 years. </a:t>
            </a:r>
          </a:p>
          <a:p>
            <a:r>
              <a:rPr lang="en-US" sz="1400" i="1" dirty="0" smtClean="0"/>
              <a:t>Source:  National </a:t>
            </a:r>
            <a:r>
              <a:rPr lang="en-US" sz="1400" i="1" dirty="0"/>
              <a:t>Highway Traffic Safety Administration (NHTSA</a:t>
            </a:r>
            <a:r>
              <a:rPr lang="en-US" sz="1400" i="1" dirty="0" smtClean="0"/>
              <a:t>)</a:t>
            </a:r>
            <a:endParaRPr lang="en-US" sz="1400" i="1" dirty="0"/>
          </a:p>
        </p:txBody>
      </p:sp>
      <p:pic>
        <p:nvPicPr>
          <p:cNvPr id="6" name="Picture 5"/>
          <p:cNvPicPr/>
          <p:nvPr/>
        </p:nvPicPr>
        <p:blipFill rotWithShape="1">
          <a:blip r:embed="rId3"/>
          <a:srcRect l="23630" t="41955" r="21598" b="6837"/>
          <a:stretch/>
        </p:blipFill>
        <p:spPr bwMode="auto">
          <a:xfrm>
            <a:off x="304800" y="742349"/>
            <a:ext cx="8229600" cy="5811089"/>
          </a:xfrm>
          <a:prstGeom prst="rect">
            <a:avLst/>
          </a:prstGeom>
          <a:ln>
            <a:solidFill>
              <a:schemeClr val="bg1">
                <a:lumMod val="75000"/>
              </a:schemeClr>
            </a:solidFill>
          </a:ln>
          <a:extLst>
            <a:ext uri="{53640926-AAD7-44D8-BBD7-CCE9431645EC}">
              <a14:shadowObscured xmlns:a14="http://schemas.microsoft.com/office/drawing/2010/main"/>
            </a:ext>
          </a:extLst>
        </p:spPr>
      </p:pic>
      <p:sp>
        <p:nvSpPr>
          <p:cNvPr id="4" name="Title 1"/>
          <p:cNvSpPr txBox="1">
            <a:spLocks/>
          </p:cNvSpPr>
          <p:nvPr/>
        </p:nvSpPr>
        <p:spPr>
          <a:xfrm>
            <a:off x="671027" y="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dirty="0"/>
          </a:p>
        </p:txBody>
      </p:sp>
    </p:spTree>
    <p:extLst>
      <p:ext uri="{BB962C8B-B14F-4D97-AF65-F5344CB8AC3E}">
        <p14:creationId xmlns:p14="http://schemas.microsoft.com/office/powerpoint/2010/main" val="2502040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1066800"/>
          </a:xfrm>
          <a:solidFill>
            <a:schemeClr val="accent5">
              <a:lumMod val="60000"/>
              <a:lumOff val="40000"/>
            </a:schemeClr>
          </a:solidFill>
        </p:spPr>
        <p:txBody>
          <a:bodyPr>
            <a:normAutofit fontScale="90000"/>
          </a:bodyPr>
          <a:lstStyle/>
          <a:p>
            <a:pPr algn="ctr"/>
            <a:r>
              <a:rPr lang="en-US" sz="4000" b="1" dirty="0">
                <a:latin typeface="+mn-lt"/>
              </a:rPr>
              <a:t>Annual Crashes, Fatalities, </a:t>
            </a:r>
            <a:r>
              <a:rPr lang="en-US" sz="4000" b="1" dirty="0" smtClean="0">
                <a:latin typeface="+mn-lt"/>
              </a:rPr>
              <a:t/>
            </a:r>
            <a:br>
              <a:rPr lang="en-US" sz="4000" b="1" dirty="0" smtClean="0">
                <a:latin typeface="+mn-lt"/>
              </a:rPr>
            </a:br>
            <a:r>
              <a:rPr lang="en-US" sz="4000" b="1" dirty="0" smtClean="0">
                <a:latin typeface="+mn-lt"/>
              </a:rPr>
              <a:t>and </a:t>
            </a:r>
            <a:r>
              <a:rPr lang="en-US" sz="4000" b="1" dirty="0">
                <a:latin typeface="+mn-lt"/>
              </a:rPr>
              <a:t>Serious Injuries </a:t>
            </a:r>
            <a:r>
              <a:rPr lang="en-US" dirty="0"/>
              <a:t> </a:t>
            </a:r>
          </a:p>
        </p:txBody>
      </p:sp>
      <p:sp>
        <p:nvSpPr>
          <p:cNvPr id="3" name="Content Placeholder 2"/>
          <p:cNvSpPr>
            <a:spLocks noGrp="1"/>
          </p:cNvSpPr>
          <p:nvPr>
            <p:ph sz="half" idx="1"/>
          </p:nvPr>
        </p:nvSpPr>
        <p:spPr>
          <a:xfrm>
            <a:off x="154825" y="1809536"/>
            <a:ext cx="3886200" cy="4097374"/>
          </a:xfrm>
        </p:spPr>
        <p:txBody>
          <a:bodyPr>
            <a:normAutofit fontScale="92500"/>
          </a:bodyPr>
          <a:lstStyle/>
          <a:p>
            <a:pPr marL="257175" indent="-257175"/>
            <a:r>
              <a:rPr lang="en-US" sz="2400" dirty="0"/>
              <a:t>Compared to the number of total crashes </a:t>
            </a:r>
            <a:r>
              <a:rPr lang="en-US" sz="2400" dirty="0" smtClean="0"/>
              <a:t>fatalities </a:t>
            </a:r>
            <a:r>
              <a:rPr lang="en-US" sz="2400" dirty="0"/>
              <a:t>and </a:t>
            </a:r>
            <a:r>
              <a:rPr lang="en-US" sz="2400" dirty="0" smtClean="0"/>
              <a:t>serious injuries </a:t>
            </a:r>
            <a:r>
              <a:rPr lang="en-US" sz="2400" dirty="0"/>
              <a:t>are rare </a:t>
            </a:r>
            <a:endParaRPr lang="en-US" sz="2400" dirty="0" smtClean="0"/>
          </a:p>
          <a:p>
            <a:pPr marL="257175" indent="-257175"/>
            <a:r>
              <a:rPr lang="en-US" sz="2400" dirty="0" smtClean="0"/>
              <a:t>Lowest year </a:t>
            </a:r>
            <a:r>
              <a:rPr lang="en-US" sz="2400" dirty="0"/>
              <a:t>for crashes was </a:t>
            </a:r>
            <a:r>
              <a:rPr lang="en-US" sz="2400" dirty="0" smtClean="0"/>
              <a:t>2011, </a:t>
            </a:r>
            <a:r>
              <a:rPr lang="en-US" sz="2400" dirty="0"/>
              <a:t>Highest Year was </a:t>
            </a:r>
            <a:r>
              <a:rPr lang="en-US" sz="2400" dirty="0" smtClean="0"/>
              <a:t>2008</a:t>
            </a:r>
            <a:endParaRPr lang="en-US" sz="2400" dirty="0"/>
          </a:p>
          <a:p>
            <a:pPr marL="257175" indent="-257175"/>
            <a:r>
              <a:rPr lang="en-US" sz="2400" dirty="0"/>
              <a:t>Lowest </a:t>
            </a:r>
            <a:r>
              <a:rPr lang="en-US" sz="2400" dirty="0" smtClean="0"/>
              <a:t>years </a:t>
            </a:r>
            <a:r>
              <a:rPr lang="en-US" sz="2400" dirty="0"/>
              <a:t>for fatalities </a:t>
            </a:r>
            <a:r>
              <a:rPr lang="en-US" sz="2400" dirty="0" smtClean="0"/>
              <a:t>were 2008, 2009, 2010 &amp; 2014. Highest Years were 2011 &amp; 2012 </a:t>
            </a:r>
            <a:endParaRPr lang="en-US" sz="2400" dirty="0"/>
          </a:p>
          <a:p>
            <a:pPr marL="257175" indent="-257175"/>
            <a:r>
              <a:rPr lang="en-US" sz="2400" dirty="0"/>
              <a:t>Lowest year </a:t>
            </a:r>
            <a:r>
              <a:rPr lang="en-US" sz="2400" dirty="0" smtClean="0"/>
              <a:t>for Serious Injuries was 2013. Highest was 2007</a:t>
            </a:r>
            <a:endParaRPr lang="en-US" sz="2400" dirty="0"/>
          </a:p>
          <a:p>
            <a:pPr marL="0" indent="0">
              <a:buNone/>
            </a:pPr>
            <a:endParaRPr lang="en-US" dirty="0"/>
          </a:p>
        </p:txBody>
      </p:sp>
      <p:sp>
        <p:nvSpPr>
          <p:cNvPr id="4" name="Content Placeholder 3"/>
          <p:cNvSpPr>
            <a:spLocks noGrp="1"/>
          </p:cNvSpPr>
          <p:nvPr>
            <p:ph sz="half" idx="2"/>
          </p:nvPr>
        </p:nvSpPr>
        <p:spPr/>
        <p:txBody>
          <a:bodyPr>
            <a:normAutofit fontScale="92500"/>
          </a:bodyPr>
          <a:lstStyle/>
          <a:p>
            <a:endParaRPr lang="en-US" dirty="0"/>
          </a:p>
        </p:txBody>
      </p:sp>
      <p:graphicFrame>
        <p:nvGraphicFramePr>
          <p:cNvPr id="5" name="Content Placeholder 6"/>
          <p:cNvGraphicFramePr>
            <a:graphicFrameLocks/>
          </p:cNvGraphicFramePr>
          <p:nvPr>
            <p:extLst>
              <p:ext uri="{D42A27DB-BD31-4B8C-83A1-F6EECF244321}">
                <p14:modId xmlns:p14="http://schemas.microsoft.com/office/powerpoint/2010/main" val="527780479"/>
              </p:ext>
            </p:extLst>
          </p:nvPr>
        </p:nvGraphicFramePr>
        <p:xfrm>
          <a:off x="4041024" y="1809536"/>
          <a:ext cx="4995951" cy="4097374"/>
        </p:xfrm>
        <a:graphic>
          <a:graphicData uri="http://schemas.openxmlformats.org/drawingml/2006/table">
            <a:tbl>
              <a:tblPr firstRow="1" firstCol="1" bandRow="1">
                <a:tableStyleId>{5C22544A-7EE6-4342-B048-85BDC9FD1C3A}</a:tableStyleId>
              </a:tblPr>
              <a:tblGrid>
                <a:gridCol w="1088955">
                  <a:extLst>
                    <a:ext uri="{9D8B030D-6E8A-4147-A177-3AD203B41FA5}">
                      <a16:colId xmlns:a16="http://schemas.microsoft.com/office/drawing/2014/main" val="1081357065"/>
                    </a:ext>
                  </a:extLst>
                </a:gridCol>
                <a:gridCol w="1302332">
                  <a:extLst>
                    <a:ext uri="{9D8B030D-6E8A-4147-A177-3AD203B41FA5}">
                      <a16:colId xmlns:a16="http://schemas.microsoft.com/office/drawing/2014/main" val="1207928464"/>
                    </a:ext>
                  </a:extLst>
                </a:gridCol>
                <a:gridCol w="1302332">
                  <a:extLst>
                    <a:ext uri="{9D8B030D-6E8A-4147-A177-3AD203B41FA5}">
                      <a16:colId xmlns:a16="http://schemas.microsoft.com/office/drawing/2014/main" val="979447077"/>
                    </a:ext>
                  </a:extLst>
                </a:gridCol>
                <a:gridCol w="1302332">
                  <a:extLst>
                    <a:ext uri="{9D8B030D-6E8A-4147-A177-3AD203B41FA5}">
                      <a16:colId xmlns:a16="http://schemas.microsoft.com/office/drawing/2014/main" val="3142602281"/>
                    </a:ext>
                  </a:extLst>
                </a:gridCol>
              </a:tblGrid>
              <a:tr h="627848">
                <a:tc>
                  <a:txBody>
                    <a:bodyPr/>
                    <a:lstStyle/>
                    <a:p>
                      <a:pPr marL="0" marR="0" algn="ctr">
                        <a:spcBef>
                          <a:spcPts val="0"/>
                        </a:spcBef>
                        <a:spcAft>
                          <a:spcPts val="0"/>
                        </a:spcAft>
                      </a:pPr>
                      <a:r>
                        <a:rPr lang="en-US" sz="1800" dirty="0">
                          <a:effectLst/>
                        </a:rPr>
                        <a:t>Year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dirty="0">
                          <a:effectLst/>
                        </a:rPr>
                        <a:t>Total Crashes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dirty="0">
                          <a:effectLst/>
                        </a:rPr>
                        <a:t>Fatalities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dirty="0">
                          <a:effectLst/>
                        </a:rPr>
                        <a:t>Serious Injuries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extLst>
                  <a:ext uri="{0D108BD9-81ED-4DB2-BD59-A6C34878D82A}">
                    <a16:rowId xmlns:a16="http://schemas.microsoft.com/office/drawing/2014/main" val="3330154314"/>
                  </a:ext>
                </a:extLst>
              </a:tr>
              <a:tr h="305096">
                <a:tc>
                  <a:txBody>
                    <a:bodyPr/>
                    <a:lstStyle/>
                    <a:p>
                      <a:pPr marL="0" marR="0" algn="ctr">
                        <a:spcBef>
                          <a:spcPts val="0"/>
                        </a:spcBef>
                        <a:spcAft>
                          <a:spcPts val="0"/>
                        </a:spcAft>
                      </a:pPr>
                      <a:r>
                        <a:rPr lang="en-US" sz="1800" dirty="0">
                          <a:effectLst/>
                        </a:rPr>
                        <a:t>2006</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1,611</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9512519"/>
                  </a:ext>
                </a:extLst>
              </a:tr>
              <a:tr h="305096">
                <a:tc>
                  <a:txBody>
                    <a:bodyPr/>
                    <a:lstStyle/>
                    <a:p>
                      <a:pPr marL="0" marR="0" algn="ctr">
                        <a:spcBef>
                          <a:spcPts val="0"/>
                        </a:spcBef>
                        <a:spcAft>
                          <a:spcPts val="0"/>
                        </a:spcAft>
                      </a:pPr>
                      <a:r>
                        <a:rPr lang="en-US" sz="1800" dirty="0">
                          <a:effectLst/>
                        </a:rPr>
                        <a:t>2007</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1,777</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59</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75701753"/>
                  </a:ext>
                </a:extLst>
              </a:tr>
              <a:tr h="305096">
                <a:tc>
                  <a:txBody>
                    <a:bodyPr/>
                    <a:lstStyle/>
                    <a:p>
                      <a:pPr marL="0" marR="0" algn="ctr">
                        <a:spcBef>
                          <a:spcPts val="0"/>
                        </a:spcBef>
                        <a:spcAft>
                          <a:spcPts val="0"/>
                        </a:spcAft>
                      </a:pPr>
                      <a:r>
                        <a:rPr lang="en-US" sz="1800" dirty="0">
                          <a:effectLst/>
                        </a:rPr>
                        <a:t>2008</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1,816</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66</a:t>
                      </a:r>
                      <a:endParaRPr lang="en-US"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289801"/>
                  </a:ext>
                </a:extLst>
              </a:tr>
              <a:tr h="305096">
                <a:tc>
                  <a:txBody>
                    <a:bodyPr/>
                    <a:lstStyle/>
                    <a:p>
                      <a:pPr marL="0" marR="0" algn="ctr">
                        <a:spcBef>
                          <a:spcPts val="0"/>
                        </a:spcBef>
                        <a:spcAft>
                          <a:spcPts val="0"/>
                        </a:spcAft>
                      </a:pPr>
                      <a:r>
                        <a:rPr lang="en-US" sz="1800" dirty="0">
                          <a:effectLst/>
                        </a:rPr>
                        <a:t>2009</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1,555</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424101"/>
                  </a:ext>
                </a:extLst>
              </a:tr>
              <a:tr h="305096">
                <a:tc>
                  <a:txBody>
                    <a:bodyPr/>
                    <a:lstStyle/>
                    <a:p>
                      <a:pPr marL="0" marR="0" algn="ctr">
                        <a:spcBef>
                          <a:spcPts val="0"/>
                        </a:spcBef>
                        <a:spcAft>
                          <a:spcPts val="0"/>
                        </a:spcAft>
                      </a:pPr>
                      <a:r>
                        <a:rPr lang="en-US" sz="1800" dirty="0">
                          <a:effectLst/>
                        </a:rPr>
                        <a:t>2010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1,479</a:t>
                      </a:r>
                      <a:endParaRPr lang="en-US"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72237764"/>
                  </a:ext>
                </a:extLst>
              </a:tr>
              <a:tr h="305096">
                <a:tc>
                  <a:txBody>
                    <a:bodyPr/>
                    <a:lstStyle/>
                    <a:p>
                      <a:pPr marL="0" marR="0" algn="ctr">
                        <a:spcBef>
                          <a:spcPts val="0"/>
                        </a:spcBef>
                        <a:spcAft>
                          <a:spcPts val="0"/>
                        </a:spcAft>
                      </a:pPr>
                      <a:r>
                        <a:rPr lang="en-US" sz="1800" dirty="0">
                          <a:effectLst/>
                        </a:rPr>
                        <a:t>2011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1,313</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5206515"/>
                  </a:ext>
                </a:extLst>
              </a:tr>
              <a:tr h="305096">
                <a:tc>
                  <a:txBody>
                    <a:bodyPr/>
                    <a:lstStyle/>
                    <a:p>
                      <a:pPr marL="0" marR="0" algn="ctr">
                        <a:spcBef>
                          <a:spcPts val="0"/>
                        </a:spcBef>
                        <a:spcAft>
                          <a:spcPts val="0"/>
                        </a:spcAft>
                      </a:pPr>
                      <a:r>
                        <a:rPr lang="en-US" sz="1800" dirty="0">
                          <a:effectLst/>
                        </a:rPr>
                        <a:t>2012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1,329</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41603866"/>
                  </a:ext>
                </a:extLst>
              </a:tr>
              <a:tr h="305096">
                <a:tc>
                  <a:txBody>
                    <a:bodyPr/>
                    <a:lstStyle/>
                    <a:p>
                      <a:pPr marL="0" marR="0" algn="ctr">
                        <a:spcBef>
                          <a:spcPts val="0"/>
                        </a:spcBef>
                        <a:spcAft>
                          <a:spcPts val="0"/>
                        </a:spcAft>
                      </a:pPr>
                      <a:r>
                        <a:rPr lang="en-US" sz="1800" dirty="0">
                          <a:effectLst/>
                        </a:rPr>
                        <a:t>2013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1,379</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3515374"/>
                  </a:ext>
                </a:extLst>
              </a:tr>
              <a:tr h="305096">
                <a:tc>
                  <a:txBody>
                    <a:bodyPr/>
                    <a:lstStyle/>
                    <a:p>
                      <a:pPr marL="0" marR="0" algn="ctr">
                        <a:spcBef>
                          <a:spcPts val="0"/>
                        </a:spcBef>
                        <a:spcAft>
                          <a:spcPts val="0"/>
                        </a:spcAft>
                      </a:pPr>
                      <a:r>
                        <a:rPr lang="en-US" sz="1800" dirty="0">
                          <a:effectLst/>
                        </a:rPr>
                        <a:t>2014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1,538</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634971"/>
                  </a:ext>
                </a:extLst>
              </a:tr>
              <a:tr h="305096">
                <a:tc>
                  <a:txBody>
                    <a:bodyPr/>
                    <a:lstStyle/>
                    <a:p>
                      <a:pPr marL="0" marR="0" algn="ctr">
                        <a:spcBef>
                          <a:spcPts val="0"/>
                        </a:spcBef>
                        <a:spcAft>
                          <a:spcPts val="0"/>
                        </a:spcAft>
                      </a:pPr>
                      <a:r>
                        <a:rPr lang="en-US" sz="1800" dirty="0">
                          <a:effectLst/>
                        </a:rPr>
                        <a:t>2015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1,465</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0583323"/>
                  </a:ext>
                </a:extLst>
              </a:tr>
              <a:tr h="418566">
                <a:tc>
                  <a:txBody>
                    <a:bodyPr/>
                    <a:lstStyle/>
                    <a:p>
                      <a:pPr marL="0" marR="0" algn="ctr">
                        <a:spcBef>
                          <a:spcPts val="0"/>
                        </a:spcBef>
                        <a:spcAft>
                          <a:spcPts val="0"/>
                        </a:spcAft>
                      </a:pPr>
                      <a:r>
                        <a:rPr lang="en-US" sz="1800" dirty="0">
                          <a:effectLst/>
                        </a:rPr>
                        <a:t>Total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5960" marR="1596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15,262</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88</a:t>
                      </a:r>
                      <a:endParaRPr lang="en-US" sz="18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396</a:t>
                      </a:r>
                      <a:endParaRPr lang="en-US"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31814353"/>
                  </a:ext>
                </a:extLst>
              </a:tr>
            </a:tbl>
          </a:graphicData>
        </a:graphic>
      </p:graphicFrame>
    </p:spTree>
    <p:extLst>
      <p:ext uri="{BB962C8B-B14F-4D97-AF65-F5344CB8AC3E}">
        <p14:creationId xmlns:p14="http://schemas.microsoft.com/office/powerpoint/2010/main" val="4274091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1051" y="0"/>
            <a:ext cx="7772400" cy="1600200"/>
          </a:xfrm>
          <a:solidFill>
            <a:schemeClr val="accent5">
              <a:lumMod val="60000"/>
              <a:lumOff val="40000"/>
            </a:schemeClr>
          </a:solidFill>
        </p:spPr>
        <p:txBody>
          <a:bodyPr>
            <a:normAutofit/>
          </a:bodyPr>
          <a:lstStyle/>
          <a:p>
            <a:pPr algn="ctr"/>
            <a:r>
              <a:rPr lang="en-US" sz="3600" b="1" dirty="0">
                <a:latin typeface="+mn-lt"/>
              </a:rPr>
              <a:t>PERFORMANCE </a:t>
            </a:r>
            <a:r>
              <a:rPr lang="en-US" sz="3600" b="1" dirty="0" smtClean="0">
                <a:latin typeface="+mn-lt"/>
              </a:rPr>
              <a:t>MEASURE:</a:t>
            </a:r>
            <a:r>
              <a:rPr lang="en-US" sz="3200" dirty="0">
                <a:latin typeface="+mn-lt"/>
              </a:rPr>
              <a:t/>
            </a:r>
            <a:br>
              <a:rPr lang="en-US" sz="3200" dirty="0">
                <a:latin typeface="+mn-lt"/>
              </a:rPr>
            </a:br>
            <a:r>
              <a:rPr lang="en-US" sz="3200" dirty="0">
                <a:latin typeface="+mn-lt"/>
              </a:rPr>
              <a:t>Number </a:t>
            </a:r>
            <a:r>
              <a:rPr lang="en-US" sz="3200" dirty="0" smtClean="0">
                <a:latin typeface="+mn-lt"/>
              </a:rPr>
              <a:t>of Fatalities And the Number of Serious Injuries: </a:t>
            </a:r>
            <a:r>
              <a:rPr lang="en-US" sz="3200" dirty="0">
                <a:latin typeface="+mn-lt"/>
              </a:rPr>
              <a:t>5-yr Moving </a:t>
            </a:r>
            <a:r>
              <a:rPr lang="en-US" sz="3200" dirty="0" smtClean="0">
                <a:latin typeface="+mn-lt"/>
              </a:rPr>
              <a:t>Average</a:t>
            </a:r>
            <a:endParaRPr lang="en-US" dirty="0">
              <a:latin typeface="+mn-lt"/>
            </a:endParaRPr>
          </a:p>
        </p:txBody>
      </p:sp>
      <p:sp>
        <p:nvSpPr>
          <p:cNvPr id="6" name="Content Placeholder 5"/>
          <p:cNvSpPr>
            <a:spLocks noGrp="1"/>
          </p:cNvSpPr>
          <p:nvPr>
            <p:ph idx="1"/>
          </p:nvPr>
        </p:nvSpPr>
        <p:spPr>
          <a:xfrm>
            <a:off x="442457" y="6477932"/>
            <a:ext cx="8669588" cy="256310"/>
          </a:xfrm>
        </p:spPr>
        <p:txBody>
          <a:bodyPr>
            <a:normAutofit fontScale="92500" lnSpcReduction="20000"/>
          </a:bodyPr>
          <a:lstStyle/>
          <a:p>
            <a:pPr marL="0" indent="0">
              <a:buNone/>
            </a:pPr>
            <a:r>
              <a:rPr lang="en-US" sz="1500" dirty="0" smtClean="0"/>
              <a:t>Fatalities </a:t>
            </a:r>
            <a:r>
              <a:rPr lang="en-US" sz="1500" dirty="0"/>
              <a:t>and Serious Injuries are what will be reported for the Safety Performance Measures</a:t>
            </a:r>
          </a:p>
          <a:p>
            <a:endParaRPr lang="en-US" dirty="0"/>
          </a:p>
        </p:txBody>
      </p:sp>
      <p:graphicFrame>
        <p:nvGraphicFramePr>
          <p:cNvPr id="7" name="Content Placeholder 3"/>
          <p:cNvGraphicFramePr>
            <a:graphicFrameLocks noGrp="1"/>
          </p:cNvGraphicFramePr>
          <p:nvPr>
            <p:ph sz="half" idx="4294967295"/>
            <p:extLst>
              <p:ext uri="{D42A27DB-BD31-4B8C-83A1-F6EECF244321}">
                <p14:modId xmlns:p14="http://schemas.microsoft.com/office/powerpoint/2010/main" val="1616882430"/>
              </p:ext>
            </p:extLst>
          </p:nvPr>
        </p:nvGraphicFramePr>
        <p:xfrm>
          <a:off x="1219200" y="1752600"/>
          <a:ext cx="6858863" cy="4495801"/>
        </p:xfrm>
        <a:graphic>
          <a:graphicData uri="http://schemas.openxmlformats.org/drawingml/2006/table">
            <a:tbl>
              <a:tblPr firstRow="1" firstCol="1" bandRow="1">
                <a:tableStyleId>{5C22544A-7EE6-4342-B048-85BDC9FD1C3A}</a:tableStyleId>
              </a:tblPr>
              <a:tblGrid>
                <a:gridCol w="1800877">
                  <a:extLst>
                    <a:ext uri="{9D8B030D-6E8A-4147-A177-3AD203B41FA5}">
                      <a16:colId xmlns:a16="http://schemas.microsoft.com/office/drawing/2014/main" val="651348877"/>
                    </a:ext>
                  </a:extLst>
                </a:gridCol>
                <a:gridCol w="1379946">
                  <a:extLst>
                    <a:ext uri="{9D8B030D-6E8A-4147-A177-3AD203B41FA5}">
                      <a16:colId xmlns:a16="http://schemas.microsoft.com/office/drawing/2014/main" val="1553917311"/>
                    </a:ext>
                  </a:extLst>
                </a:gridCol>
                <a:gridCol w="1839020">
                  <a:extLst>
                    <a:ext uri="{9D8B030D-6E8A-4147-A177-3AD203B41FA5}">
                      <a16:colId xmlns:a16="http://schemas.microsoft.com/office/drawing/2014/main" val="960076718"/>
                    </a:ext>
                  </a:extLst>
                </a:gridCol>
                <a:gridCol w="1839020">
                  <a:extLst>
                    <a:ext uri="{9D8B030D-6E8A-4147-A177-3AD203B41FA5}">
                      <a16:colId xmlns:a16="http://schemas.microsoft.com/office/drawing/2014/main" val="2323621364"/>
                    </a:ext>
                  </a:extLst>
                </a:gridCol>
              </a:tblGrid>
              <a:tr h="1285666">
                <a:tc>
                  <a:txBody>
                    <a:bodyPr/>
                    <a:lstStyle/>
                    <a:p>
                      <a:pPr marL="0" marR="0" algn="ctr">
                        <a:spcBef>
                          <a:spcPts val="0"/>
                        </a:spcBef>
                        <a:spcAft>
                          <a:spcPts val="0"/>
                        </a:spcAft>
                      </a:pPr>
                      <a:r>
                        <a:rPr lang="en-US" sz="2000" dirty="0">
                          <a:effectLst/>
                        </a:rPr>
                        <a:t>Year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tc>
                  <a:txBody>
                    <a:bodyPr/>
                    <a:lstStyle/>
                    <a:p>
                      <a:pPr marL="0" marR="0" algn="ctr">
                        <a:spcBef>
                          <a:spcPts val="0"/>
                        </a:spcBef>
                        <a:spcAft>
                          <a:spcPts val="0"/>
                        </a:spcAft>
                      </a:pPr>
                      <a:r>
                        <a:rPr lang="en-US" sz="2000" dirty="0">
                          <a:effectLst/>
                        </a:rPr>
                        <a:t>Total Crashes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tc>
                  <a:txBody>
                    <a:bodyPr/>
                    <a:lstStyle/>
                    <a:p>
                      <a:pPr marL="0" marR="0" algn="ctr">
                        <a:spcBef>
                          <a:spcPts val="0"/>
                        </a:spcBef>
                        <a:spcAft>
                          <a:spcPts val="0"/>
                        </a:spcAft>
                      </a:pPr>
                      <a:r>
                        <a:rPr lang="en-US" sz="2000" dirty="0">
                          <a:effectLst/>
                        </a:rPr>
                        <a:t>Fatalities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tc>
                  <a:txBody>
                    <a:bodyPr/>
                    <a:lstStyle/>
                    <a:p>
                      <a:pPr marL="0" marR="0" algn="ctr">
                        <a:spcBef>
                          <a:spcPts val="0"/>
                        </a:spcBef>
                        <a:spcAft>
                          <a:spcPts val="0"/>
                        </a:spcAft>
                      </a:pPr>
                      <a:r>
                        <a:rPr lang="en-US" sz="2000" dirty="0">
                          <a:effectLst/>
                        </a:rPr>
                        <a:t>Serious Injures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extLst>
                  <a:ext uri="{0D108BD9-81ED-4DB2-BD59-A6C34878D82A}">
                    <a16:rowId xmlns:a16="http://schemas.microsoft.com/office/drawing/2014/main" val="3859175088"/>
                  </a:ext>
                </a:extLst>
              </a:tr>
              <a:tr h="642027">
                <a:tc>
                  <a:txBody>
                    <a:bodyPr/>
                    <a:lstStyle/>
                    <a:p>
                      <a:pPr marL="0" marR="0" algn="ctr">
                        <a:spcBef>
                          <a:spcPts val="0"/>
                        </a:spcBef>
                        <a:spcAft>
                          <a:spcPts val="0"/>
                        </a:spcAft>
                      </a:pPr>
                      <a:r>
                        <a:rPr lang="en-US" sz="2000" dirty="0">
                          <a:effectLst/>
                        </a:rPr>
                        <a:t>2011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tc>
                  <a:txBody>
                    <a:bodyPr/>
                    <a:lstStyle/>
                    <a:p>
                      <a:pPr marL="0" marR="0" algn="ctr">
                        <a:spcBef>
                          <a:spcPts val="0"/>
                        </a:spcBef>
                        <a:spcAft>
                          <a:spcPts val="0"/>
                        </a:spcAft>
                      </a:pPr>
                      <a:r>
                        <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1588</a:t>
                      </a:r>
                    </a:p>
                  </a:txBody>
                  <a:tcPr marL="68580" marR="68580"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8.2</a:t>
                      </a:r>
                    </a:p>
                  </a:txBody>
                  <a:tcPr marL="68580" marR="68580"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46.2</a:t>
                      </a:r>
                    </a:p>
                  </a:txBody>
                  <a:tcPr marL="68580" marR="68580" marT="0" marB="0" anchor="ctr"/>
                </a:tc>
                <a:extLst>
                  <a:ext uri="{0D108BD9-81ED-4DB2-BD59-A6C34878D82A}">
                    <a16:rowId xmlns:a16="http://schemas.microsoft.com/office/drawing/2014/main" val="1922857877"/>
                  </a:ext>
                </a:extLst>
              </a:tr>
              <a:tr h="642027">
                <a:tc>
                  <a:txBody>
                    <a:bodyPr/>
                    <a:lstStyle/>
                    <a:p>
                      <a:pPr marL="0" marR="0" algn="ctr">
                        <a:spcBef>
                          <a:spcPts val="0"/>
                        </a:spcBef>
                        <a:spcAft>
                          <a:spcPts val="0"/>
                        </a:spcAft>
                      </a:pPr>
                      <a:r>
                        <a:rPr lang="en-US" sz="2000" dirty="0">
                          <a:effectLst/>
                        </a:rPr>
                        <a:t>2012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1498</a:t>
                      </a:r>
                    </a:p>
                  </a:txBody>
                  <a:tcPr marL="68580" marR="68580" marT="0" marB="0" anchor="ctr"/>
                </a:tc>
                <a:tc>
                  <a:txBody>
                    <a:bodyPr/>
                    <a:lstStyle/>
                    <a:p>
                      <a:pPr marL="0" marR="0" algn="ctr">
                        <a:spcBef>
                          <a:spcPts val="0"/>
                        </a:spcBef>
                        <a:spcAft>
                          <a:spcPts val="0"/>
                        </a:spcAft>
                      </a:pPr>
                      <a:r>
                        <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9.2</a:t>
                      </a:r>
                    </a:p>
                  </a:txBody>
                  <a:tcPr marL="68580" marR="68580"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40.4</a:t>
                      </a:r>
                    </a:p>
                  </a:txBody>
                  <a:tcPr marL="68580" marR="68580" marT="0" marB="0" anchor="ctr"/>
                </a:tc>
                <a:extLst>
                  <a:ext uri="{0D108BD9-81ED-4DB2-BD59-A6C34878D82A}">
                    <a16:rowId xmlns:a16="http://schemas.microsoft.com/office/drawing/2014/main" val="3042612937"/>
                  </a:ext>
                </a:extLst>
              </a:tr>
              <a:tr h="642027">
                <a:tc>
                  <a:txBody>
                    <a:bodyPr/>
                    <a:lstStyle/>
                    <a:p>
                      <a:pPr marL="0" marR="0" algn="ctr">
                        <a:spcBef>
                          <a:spcPts val="0"/>
                        </a:spcBef>
                        <a:spcAft>
                          <a:spcPts val="0"/>
                        </a:spcAft>
                      </a:pPr>
                      <a:r>
                        <a:rPr lang="en-US" sz="2000" dirty="0">
                          <a:effectLst/>
                        </a:rPr>
                        <a:t>2013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1411</a:t>
                      </a:r>
                    </a:p>
                  </a:txBody>
                  <a:tcPr marL="68580" marR="68580"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9.8</a:t>
                      </a:r>
                    </a:p>
                  </a:txBody>
                  <a:tcPr marL="68580" marR="68580"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31.4</a:t>
                      </a:r>
                    </a:p>
                  </a:txBody>
                  <a:tcPr marL="68580" marR="68580" marT="0" marB="0" anchor="ctr"/>
                </a:tc>
                <a:extLst>
                  <a:ext uri="{0D108BD9-81ED-4DB2-BD59-A6C34878D82A}">
                    <a16:rowId xmlns:a16="http://schemas.microsoft.com/office/drawing/2014/main" val="3048402177"/>
                  </a:ext>
                </a:extLst>
              </a:tr>
              <a:tr h="642027">
                <a:tc>
                  <a:txBody>
                    <a:bodyPr/>
                    <a:lstStyle/>
                    <a:p>
                      <a:pPr marL="0" marR="0" algn="ctr">
                        <a:spcBef>
                          <a:spcPts val="0"/>
                        </a:spcBef>
                        <a:spcAft>
                          <a:spcPts val="0"/>
                        </a:spcAft>
                      </a:pPr>
                      <a:r>
                        <a:rPr lang="en-US" sz="2000" dirty="0">
                          <a:effectLst/>
                        </a:rPr>
                        <a:t>2014</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1408</a:t>
                      </a:r>
                    </a:p>
                  </a:txBody>
                  <a:tcPr marL="68580" marR="68580" marT="0" marB="0" anchor="ctr"/>
                </a:tc>
                <a:tc>
                  <a:txBody>
                    <a:bodyPr/>
                    <a:lstStyle/>
                    <a:p>
                      <a:pPr marL="0" marR="0" algn="ctr">
                        <a:spcBef>
                          <a:spcPts val="0"/>
                        </a:spcBef>
                        <a:spcAft>
                          <a:spcPts val="0"/>
                        </a:spcAft>
                      </a:pPr>
                      <a:r>
                        <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9.8</a:t>
                      </a:r>
                    </a:p>
                  </a:txBody>
                  <a:tcPr marL="68580" marR="68580"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31.0</a:t>
                      </a:r>
                    </a:p>
                  </a:txBody>
                  <a:tcPr marL="68580" marR="68580" marT="0" marB="0" anchor="ctr"/>
                </a:tc>
                <a:extLst>
                  <a:ext uri="{0D108BD9-81ED-4DB2-BD59-A6C34878D82A}">
                    <a16:rowId xmlns:a16="http://schemas.microsoft.com/office/drawing/2014/main" val="3482820756"/>
                  </a:ext>
                </a:extLst>
              </a:tr>
              <a:tr h="642027">
                <a:tc>
                  <a:txBody>
                    <a:bodyPr/>
                    <a:lstStyle/>
                    <a:p>
                      <a:pPr marL="0" marR="0" algn="ctr">
                        <a:spcBef>
                          <a:spcPts val="0"/>
                        </a:spcBef>
                        <a:spcAft>
                          <a:spcPts val="0"/>
                        </a:spcAft>
                      </a:pPr>
                      <a:r>
                        <a:rPr lang="en-US" sz="2000" dirty="0">
                          <a:effectLst/>
                        </a:rPr>
                        <a:t>2015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613" marR="67613"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1405</a:t>
                      </a:r>
                    </a:p>
                  </a:txBody>
                  <a:tcPr marL="68580" marR="68580" marT="0" marB="0" anchor="ctr"/>
                </a:tc>
                <a:tc>
                  <a:txBody>
                    <a:bodyPr/>
                    <a:lstStyle/>
                    <a:p>
                      <a:pPr marL="0" marR="0" algn="ctr">
                        <a:spcBef>
                          <a:spcPts val="0"/>
                        </a:spcBef>
                        <a:spcAft>
                          <a:spcPts val="0"/>
                        </a:spcAft>
                      </a:pPr>
                      <a:r>
                        <a:rPr lang="en-US" sz="18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10.6</a:t>
                      </a:r>
                    </a:p>
                  </a:txBody>
                  <a:tcPr marL="68580" marR="68580" marT="0" marB="0" anchor="ctr"/>
                </a:tc>
                <a:tc>
                  <a:txBody>
                    <a:bodyPr/>
                    <a:lstStyle/>
                    <a:p>
                      <a:pPr marL="0" marR="0" algn="ctr">
                        <a:spcBef>
                          <a:spcPts val="0"/>
                        </a:spcBef>
                        <a:spcAft>
                          <a:spcPts val="0"/>
                        </a:spcAft>
                      </a:pPr>
                      <a:r>
                        <a:rPr lang="en-US" sz="1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28.6</a:t>
                      </a:r>
                    </a:p>
                  </a:txBody>
                  <a:tcPr marL="68580" marR="68580" marT="0" marB="0" anchor="ctr"/>
                </a:tc>
                <a:extLst>
                  <a:ext uri="{0D108BD9-81ED-4DB2-BD59-A6C34878D82A}">
                    <a16:rowId xmlns:a16="http://schemas.microsoft.com/office/drawing/2014/main" val="1069159890"/>
                  </a:ext>
                </a:extLst>
              </a:tr>
            </a:tbl>
          </a:graphicData>
        </a:graphic>
      </p:graphicFrame>
    </p:spTree>
    <p:extLst>
      <p:ext uri="{BB962C8B-B14F-4D97-AF65-F5344CB8AC3E}">
        <p14:creationId xmlns:p14="http://schemas.microsoft.com/office/powerpoint/2010/main" val="2910369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886700" cy="1371599"/>
          </a:xfrm>
          <a:solidFill>
            <a:schemeClr val="accent5">
              <a:lumMod val="60000"/>
              <a:lumOff val="40000"/>
            </a:schemeClr>
          </a:solidFill>
        </p:spPr>
        <p:txBody>
          <a:bodyPr>
            <a:normAutofit fontScale="90000"/>
          </a:bodyPr>
          <a:lstStyle/>
          <a:p>
            <a:pPr algn="ctr"/>
            <a:r>
              <a:rPr lang="en-US" sz="3800" b="1" dirty="0">
                <a:latin typeface="+mn-lt"/>
              </a:rPr>
              <a:t>Trends in Total </a:t>
            </a:r>
            <a:r>
              <a:rPr lang="en-US" sz="3800" b="1" dirty="0" smtClean="0">
                <a:latin typeface="+mn-lt"/>
              </a:rPr>
              <a:t>Crashes</a:t>
            </a:r>
            <a:br>
              <a:rPr lang="en-US" sz="3800" b="1" dirty="0" smtClean="0">
                <a:latin typeface="+mn-lt"/>
              </a:rPr>
            </a:br>
            <a:r>
              <a:rPr lang="en-US" sz="3800" b="1" dirty="0" smtClean="0">
                <a:latin typeface="+mn-lt"/>
              </a:rPr>
              <a:t>For the NATS Planning Area: 2006-2015</a:t>
            </a:r>
            <a:endParaRPr lang="en-US" sz="3800" b="1" dirty="0">
              <a:latin typeface="+mn-lt"/>
            </a:endParaRPr>
          </a:p>
        </p:txBody>
      </p:sp>
      <p:sp>
        <p:nvSpPr>
          <p:cNvPr id="3" name="TextBox 2"/>
          <p:cNvSpPr txBox="1"/>
          <p:nvPr/>
        </p:nvSpPr>
        <p:spPr>
          <a:xfrm>
            <a:off x="457200" y="5829885"/>
            <a:ext cx="7782728" cy="369332"/>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cs typeface="+mn-cs"/>
              </a:rPr>
              <a:t>High Variability per year </a:t>
            </a:r>
            <a:r>
              <a:rPr lang="en-US" dirty="0" smtClean="0">
                <a:solidFill>
                  <a:prstClr val="black"/>
                </a:solidFill>
                <a:latin typeface="Calibri" panose="020F0502020204030204"/>
                <a:cs typeface="+mn-cs"/>
              </a:rPr>
              <a:t>with a possible downward trend</a:t>
            </a:r>
            <a:endParaRPr lang="en-US" dirty="0">
              <a:solidFill>
                <a:prstClr val="black"/>
              </a:solidFill>
              <a:latin typeface="Calibri" panose="020F0502020204030204"/>
              <a:cs typeface="+mn-cs"/>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68417443"/>
              </p:ext>
            </p:extLst>
          </p:nvPr>
        </p:nvGraphicFramePr>
        <p:xfrm>
          <a:off x="457200" y="1904999"/>
          <a:ext cx="7886700" cy="3927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5135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49114</TotalTime>
  <Words>1508</Words>
  <Application>Microsoft Office PowerPoint</Application>
  <PresentationFormat>On-screen Show (4:3)</PresentationFormat>
  <Paragraphs>616</Paragraphs>
  <Slides>34</Slides>
  <Notes>7</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Calibri Light</vt:lpstr>
      <vt:lpstr>Times New Roman</vt:lpstr>
      <vt:lpstr>Office Theme</vt:lpstr>
      <vt:lpstr>1_Office Theme</vt:lpstr>
      <vt:lpstr>PDF</vt:lpstr>
      <vt:lpstr>PowerPoint Presentation</vt:lpstr>
      <vt:lpstr>Performance Measures:</vt:lpstr>
      <vt:lpstr>Safety Planning Overview</vt:lpstr>
      <vt:lpstr>What’s in the Report</vt:lpstr>
      <vt:lpstr>Data Sources</vt:lpstr>
      <vt:lpstr>PowerPoint Presentation</vt:lpstr>
      <vt:lpstr>Annual Crashes, Fatalities,  and Serious Injuries  </vt:lpstr>
      <vt:lpstr>PERFORMANCE MEASURE: Number of Fatalities And the Number of Serious Injuries: 5-yr Moving Average</vt:lpstr>
      <vt:lpstr>Trends in Total Crashes For the NATS Planning Area: 2006-2015</vt:lpstr>
      <vt:lpstr>Trends in Fatalities and Serious Injuries</vt:lpstr>
      <vt:lpstr>Comparison to Statewide Trends - Fatalities</vt:lpstr>
      <vt:lpstr>Comparison to Statewide Trends-  Serious Injuries</vt:lpstr>
      <vt:lpstr>Pedestrian and Bicycle Crashes</vt:lpstr>
      <vt:lpstr>Pedestrian &amp; Bike Fatalities  &amp; Serious Injuries </vt:lpstr>
      <vt:lpstr>PERFORMANCE MEASURE: Number of Non-Motorized Fatalities and Non-Motorized Serious Injuries: 5-yr Moving Average</vt:lpstr>
      <vt:lpstr>Comparison to Statewide Trends Non-Motorized Fatalities &amp; Serious Injuries</vt:lpstr>
      <vt:lpstr>Where Are the Crashes Occurring?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Fatalities and Serious Injuries by  Road Type</vt:lpstr>
      <vt:lpstr>PowerPoint Presentation</vt:lpstr>
      <vt:lpstr>PowerPoint Presentation</vt:lpstr>
      <vt:lpstr>Pedestrian and Bike Highest Crash Roads</vt:lpstr>
      <vt:lpstr>PowerPoint Presentation</vt:lpstr>
      <vt:lpstr>PowerPoint Presentation</vt:lpstr>
      <vt:lpstr>Calculating Crash Rates:</vt:lpstr>
      <vt:lpstr>PowerPoint Presentation</vt:lpstr>
      <vt:lpstr>Crash Rates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KGALLAGHER</dc:creator>
  <cp:lastModifiedBy>Brandon Kovnat</cp:lastModifiedBy>
  <cp:revision>1166</cp:revision>
  <cp:lastPrinted>2017-03-20T12:50:59Z</cp:lastPrinted>
  <dcterms:created xsi:type="dcterms:W3CDTF">2015-02-22T22:06:18Z</dcterms:created>
  <dcterms:modified xsi:type="dcterms:W3CDTF">2017-04-07T12:45:50Z</dcterms:modified>
</cp:coreProperties>
</file>